
<file path=[Content_Types].xml><?xml version="1.0" encoding="utf-8"?>
<Types xmlns="http://schemas.openxmlformats.org/package/2006/content-types">
  <Default Extension="xml" ContentType="application/xml"/>
  <Default Extension="jpe" ContentType="image/jpeg"/>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7" r:id="rId2"/>
    <p:sldId id="256" r:id="rId3"/>
    <p:sldId id="310" r:id="rId4"/>
    <p:sldId id="323" r:id="rId5"/>
    <p:sldId id="286" r:id="rId6"/>
    <p:sldId id="311" r:id="rId7"/>
    <p:sldId id="324" r:id="rId8"/>
    <p:sldId id="331" r:id="rId9"/>
    <p:sldId id="312" r:id="rId10"/>
    <p:sldId id="258" r:id="rId11"/>
    <p:sldId id="320" r:id="rId12"/>
    <p:sldId id="259" r:id="rId13"/>
    <p:sldId id="282" r:id="rId14"/>
    <p:sldId id="260" r:id="rId15"/>
    <p:sldId id="261" r:id="rId16"/>
    <p:sldId id="325" r:id="rId17"/>
    <p:sldId id="262" r:id="rId18"/>
    <p:sldId id="263" r:id="rId19"/>
    <p:sldId id="314" r:id="rId20"/>
    <p:sldId id="285" r:id="rId21"/>
    <p:sldId id="264" r:id="rId22"/>
    <p:sldId id="313" r:id="rId23"/>
    <p:sldId id="296" r:id="rId24"/>
    <p:sldId id="265" r:id="rId25"/>
    <p:sldId id="266" r:id="rId26"/>
    <p:sldId id="283" r:id="rId27"/>
    <p:sldId id="267" r:id="rId28"/>
    <p:sldId id="321" r:id="rId29"/>
    <p:sldId id="297" r:id="rId30"/>
    <p:sldId id="298" r:id="rId31"/>
    <p:sldId id="284" r:id="rId32"/>
    <p:sldId id="268" r:id="rId33"/>
    <p:sldId id="269" r:id="rId34"/>
    <p:sldId id="315" r:id="rId35"/>
    <p:sldId id="318" r:id="rId36"/>
    <p:sldId id="270" r:id="rId37"/>
    <p:sldId id="316" r:id="rId38"/>
    <p:sldId id="319" r:id="rId39"/>
    <p:sldId id="309" r:id="rId40"/>
    <p:sldId id="317" r:id="rId41"/>
    <p:sldId id="271" r:id="rId42"/>
    <p:sldId id="272" r:id="rId43"/>
    <p:sldId id="273" r:id="rId44"/>
    <p:sldId id="300" r:id="rId45"/>
    <p:sldId id="274" r:id="rId46"/>
    <p:sldId id="301" r:id="rId47"/>
    <p:sldId id="302" r:id="rId48"/>
    <p:sldId id="275" r:id="rId49"/>
    <p:sldId id="322" r:id="rId50"/>
    <p:sldId id="329" r:id="rId51"/>
    <p:sldId id="276" r:id="rId52"/>
    <p:sldId id="303" r:id="rId53"/>
    <p:sldId id="277" r:id="rId54"/>
    <p:sldId id="278" r:id="rId55"/>
    <p:sldId id="279" r:id="rId56"/>
    <p:sldId id="294" r:id="rId57"/>
    <p:sldId id="280" r:id="rId58"/>
    <p:sldId id="330" r:id="rId59"/>
    <p:sldId id="281" r:id="rId60"/>
    <p:sldId id="287" r:id="rId61"/>
    <p:sldId id="295" r:id="rId62"/>
    <p:sldId id="288" r:id="rId63"/>
    <p:sldId id="327" r:id="rId64"/>
    <p:sldId id="289" r:id="rId65"/>
    <p:sldId id="290" r:id="rId66"/>
    <p:sldId id="291" r:id="rId67"/>
    <p:sldId id="328" r:id="rId68"/>
    <p:sldId id="292" r:id="rId69"/>
    <p:sldId id="293" r:id="rId70"/>
    <p:sldId id="304" r:id="rId71"/>
    <p:sldId id="305" r:id="rId72"/>
    <p:sldId id="306" r:id="rId73"/>
    <p:sldId id="326" r:id="rId74"/>
    <p:sldId id="307" r:id="rId75"/>
    <p:sldId id="308"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7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1691D2-BC75-4744-B2DC-348B179769F1}" type="datetimeFigureOut">
              <a:rPr lang="en-US" smtClean="0"/>
              <a:t>2/10/17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719F2-9521-4D4C-AE8D-52A27C089545}" type="slidenum">
              <a:rPr lang="en-US" smtClean="0"/>
              <a:t>‹#›</a:t>
            </a:fld>
            <a:endParaRPr lang="en-US"/>
          </a:p>
        </p:txBody>
      </p:sp>
    </p:spTree>
    <p:extLst>
      <p:ext uri="{BB962C8B-B14F-4D97-AF65-F5344CB8AC3E}">
        <p14:creationId xmlns:p14="http://schemas.microsoft.com/office/powerpoint/2010/main" val="313599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F8074F-85D5-4F80-901D-44BE28EC734B}" type="datetime1">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C0C84-9302-4EFE-8642-70150C5F748D}" type="slidenum">
              <a:rPr lang="en-US" smtClean="0"/>
              <a:t>‹#›</a:t>
            </a:fld>
            <a:endParaRPr lang="en-US"/>
          </a:p>
        </p:txBody>
      </p:sp>
    </p:spTree>
    <p:extLst>
      <p:ext uri="{BB962C8B-B14F-4D97-AF65-F5344CB8AC3E}">
        <p14:creationId xmlns:p14="http://schemas.microsoft.com/office/powerpoint/2010/main" val="64941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CD1AB-A468-47CA-8F56-AD63ED9A777E}" type="datetime1">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C0C84-9302-4EFE-8642-70150C5F748D}" type="slidenum">
              <a:rPr lang="en-US" smtClean="0"/>
              <a:t>‹#›</a:t>
            </a:fld>
            <a:endParaRPr lang="en-US"/>
          </a:p>
        </p:txBody>
      </p:sp>
    </p:spTree>
    <p:extLst>
      <p:ext uri="{BB962C8B-B14F-4D97-AF65-F5344CB8AC3E}">
        <p14:creationId xmlns:p14="http://schemas.microsoft.com/office/powerpoint/2010/main" val="171691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A48553-E870-4621-86CE-FAF67A34C9B4}" type="datetime1">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C0C84-9302-4EFE-8642-70150C5F748D}" type="slidenum">
              <a:rPr lang="en-US" smtClean="0"/>
              <a:t>‹#›</a:t>
            </a:fld>
            <a:endParaRPr lang="en-US"/>
          </a:p>
        </p:txBody>
      </p:sp>
    </p:spTree>
    <p:extLst>
      <p:ext uri="{BB962C8B-B14F-4D97-AF65-F5344CB8AC3E}">
        <p14:creationId xmlns:p14="http://schemas.microsoft.com/office/powerpoint/2010/main" val="321629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1F016-5124-495E-BF77-086E1AAC5F2F}" type="datetime1">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C0C84-9302-4EFE-8642-70150C5F748D}" type="slidenum">
              <a:rPr lang="en-US" smtClean="0"/>
              <a:t>‹#›</a:t>
            </a:fld>
            <a:endParaRPr lang="en-US"/>
          </a:p>
        </p:txBody>
      </p:sp>
    </p:spTree>
    <p:extLst>
      <p:ext uri="{BB962C8B-B14F-4D97-AF65-F5344CB8AC3E}">
        <p14:creationId xmlns:p14="http://schemas.microsoft.com/office/powerpoint/2010/main" val="99573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6D03D-50EB-452C-905E-85A1E5282663}" type="datetime1">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C0C84-9302-4EFE-8642-70150C5F748D}" type="slidenum">
              <a:rPr lang="en-US" smtClean="0"/>
              <a:t>‹#›</a:t>
            </a:fld>
            <a:endParaRPr lang="en-US"/>
          </a:p>
        </p:txBody>
      </p:sp>
    </p:spTree>
    <p:extLst>
      <p:ext uri="{BB962C8B-B14F-4D97-AF65-F5344CB8AC3E}">
        <p14:creationId xmlns:p14="http://schemas.microsoft.com/office/powerpoint/2010/main" val="379093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C50EE-1157-406E-9784-E712CE6E5E4A}" type="datetime1">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C0C84-9302-4EFE-8642-70150C5F748D}" type="slidenum">
              <a:rPr lang="en-US" smtClean="0"/>
              <a:t>‹#›</a:t>
            </a:fld>
            <a:endParaRPr lang="en-US"/>
          </a:p>
        </p:txBody>
      </p:sp>
    </p:spTree>
    <p:extLst>
      <p:ext uri="{BB962C8B-B14F-4D97-AF65-F5344CB8AC3E}">
        <p14:creationId xmlns:p14="http://schemas.microsoft.com/office/powerpoint/2010/main" val="163082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28D3DC-C215-4370-9DE0-35F95EE6993A}" type="datetime1">
              <a:rPr lang="en-US" smtClean="0"/>
              <a:t>2/10/17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C0C84-9302-4EFE-8642-70150C5F748D}" type="slidenum">
              <a:rPr lang="en-US" smtClean="0"/>
              <a:t>‹#›</a:t>
            </a:fld>
            <a:endParaRPr lang="en-US"/>
          </a:p>
        </p:txBody>
      </p:sp>
    </p:spTree>
    <p:extLst>
      <p:ext uri="{BB962C8B-B14F-4D97-AF65-F5344CB8AC3E}">
        <p14:creationId xmlns:p14="http://schemas.microsoft.com/office/powerpoint/2010/main" val="26023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C68492-2120-48FA-A273-A709E1533AAC}" type="datetime1">
              <a:rPr lang="en-US" smtClean="0"/>
              <a:t>2/10/17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C0C84-9302-4EFE-8642-70150C5F748D}" type="slidenum">
              <a:rPr lang="en-US" smtClean="0"/>
              <a:t>‹#›</a:t>
            </a:fld>
            <a:endParaRPr lang="en-US"/>
          </a:p>
        </p:txBody>
      </p:sp>
    </p:spTree>
    <p:extLst>
      <p:ext uri="{BB962C8B-B14F-4D97-AF65-F5344CB8AC3E}">
        <p14:creationId xmlns:p14="http://schemas.microsoft.com/office/powerpoint/2010/main" val="2872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05E92-912A-45E0-983A-D51919ADB9E1}" type="datetime1">
              <a:rPr lang="en-US" smtClean="0"/>
              <a:t>2/10/17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C0C84-9302-4EFE-8642-70150C5F748D}" type="slidenum">
              <a:rPr lang="en-US" smtClean="0"/>
              <a:t>‹#›</a:t>
            </a:fld>
            <a:endParaRPr lang="en-US"/>
          </a:p>
        </p:txBody>
      </p:sp>
    </p:spTree>
    <p:extLst>
      <p:ext uri="{BB962C8B-B14F-4D97-AF65-F5344CB8AC3E}">
        <p14:creationId xmlns:p14="http://schemas.microsoft.com/office/powerpoint/2010/main" val="349647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03305-F740-4580-B2C1-0519724ECAF9}" type="datetime1">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C0C84-9302-4EFE-8642-70150C5F748D}" type="slidenum">
              <a:rPr lang="en-US" smtClean="0"/>
              <a:t>‹#›</a:t>
            </a:fld>
            <a:endParaRPr lang="en-US"/>
          </a:p>
        </p:txBody>
      </p:sp>
    </p:spTree>
    <p:extLst>
      <p:ext uri="{BB962C8B-B14F-4D97-AF65-F5344CB8AC3E}">
        <p14:creationId xmlns:p14="http://schemas.microsoft.com/office/powerpoint/2010/main" val="179909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6C366-895D-4DDA-A3B6-A39552837644}" type="datetime1">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C0C84-9302-4EFE-8642-70150C5F748D}" type="slidenum">
              <a:rPr lang="en-US" smtClean="0"/>
              <a:t>‹#›</a:t>
            </a:fld>
            <a:endParaRPr lang="en-US"/>
          </a:p>
        </p:txBody>
      </p:sp>
    </p:spTree>
    <p:extLst>
      <p:ext uri="{BB962C8B-B14F-4D97-AF65-F5344CB8AC3E}">
        <p14:creationId xmlns:p14="http://schemas.microsoft.com/office/powerpoint/2010/main" val="18320464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7178E-66C1-4725-97FF-D62BE8F812D6}" type="datetime1">
              <a:rPr lang="en-US" smtClean="0"/>
              <a:t>2/10/17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C0C84-9302-4EFE-8642-70150C5F748D}" type="slidenum">
              <a:rPr lang="en-US" smtClean="0"/>
              <a:t>‹#›</a:t>
            </a:fld>
            <a:endParaRPr lang="en-US"/>
          </a:p>
        </p:txBody>
      </p:sp>
    </p:spTree>
    <p:extLst>
      <p:ext uri="{BB962C8B-B14F-4D97-AF65-F5344CB8AC3E}">
        <p14:creationId xmlns:p14="http://schemas.microsoft.com/office/powerpoint/2010/main" val="40542570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Relationship Id="rId3" Type="http://schemas.openxmlformats.org/officeDocument/2006/relationships/image" Target="../media/image48.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 Id="rId3" Type="http://schemas.openxmlformats.org/officeDocument/2006/relationships/image" Target="../media/image5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33600" y="29308"/>
            <a:ext cx="4953000" cy="6437402"/>
          </a:xfrm>
        </p:spPr>
      </p:pic>
      <p:sp>
        <p:nvSpPr>
          <p:cNvPr id="2" name="Slide Number Placeholder 1"/>
          <p:cNvSpPr>
            <a:spLocks noGrp="1"/>
          </p:cNvSpPr>
          <p:nvPr>
            <p:ph type="sldNum" sz="quarter" idx="12"/>
          </p:nvPr>
        </p:nvSpPr>
        <p:spPr/>
        <p:txBody>
          <a:bodyPr/>
          <a:lstStyle/>
          <a:p>
            <a:fld id="{AEDC0C84-9302-4EFE-8642-70150C5F748D}" type="slidenum">
              <a:rPr lang="en-US" smtClean="0"/>
              <a:t>1</a:t>
            </a:fld>
            <a:endParaRPr lang="en-US"/>
          </a:p>
        </p:txBody>
      </p:sp>
    </p:spTree>
    <p:extLst>
      <p:ext uri="{BB962C8B-B14F-4D97-AF65-F5344CB8AC3E}">
        <p14:creationId xmlns:p14="http://schemas.microsoft.com/office/powerpoint/2010/main" val="216220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1980</a:t>
            </a:r>
            <a:endParaRPr lang="en-US" dirty="0"/>
          </a:p>
        </p:txBody>
      </p:sp>
      <p:sp>
        <p:nvSpPr>
          <p:cNvPr id="3" name="Content Placeholder 2"/>
          <p:cNvSpPr>
            <a:spLocks noGrp="1"/>
          </p:cNvSpPr>
          <p:nvPr>
            <p:ph idx="1"/>
          </p:nvPr>
        </p:nvSpPr>
        <p:spPr>
          <a:xfrm>
            <a:off x="304800" y="1600200"/>
            <a:ext cx="8610600" cy="4525963"/>
          </a:xfrm>
        </p:spPr>
        <p:txBody>
          <a:bodyPr/>
          <a:lstStyle/>
          <a:p>
            <a:pPr marL="0" indent="0" algn="ctr">
              <a:buNone/>
            </a:pPr>
            <a:r>
              <a:rPr lang="en-US" u="sng" dirty="0" smtClean="0"/>
              <a:t>One Big Stream</a:t>
            </a:r>
          </a:p>
          <a:p>
            <a:pPr marL="0" indent="0" algn="ctr">
              <a:buNone/>
            </a:pPr>
            <a:r>
              <a:rPr lang="en-US" dirty="0" smtClean="0"/>
              <a:t>The first joint conference of People of Joy </a:t>
            </a:r>
          </a:p>
          <a:p>
            <a:pPr marL="0" indent="0" algn="ctr">
              <a:buNone/>
            </a:pPr>
            <a:r>
              <a:rPr lang="en-US" dirty="0" smtClean="0"/>
              <a:t>and City of the Angels coincides with </a:t>
            </a:r>
          </a:p>
          <a:p>
            <a:pPr marL="0" indent="0" algn="ctr">
              <a:buNone/>
            </a:pPr>
            <a:r>
              <a:rPr lang="en-US" dirty="0" smtClean="0"/>
              <a:t>a 100 year flood of the Salt River Valley nearly cutting Phoenix and Scottsdale off from Tempe.</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10</a:t>
            </a:fld>
            <a:endParaRPr lang="en-US"/>
          </a:p>
        </p:txBody>
      </p:sp>
    </p:spTree>
    <p:extLst>
      <p:ext uri="{BB962C8B-B14F-4D97-AF65-F5344CB8AC3E}">
        <p14:creationId xmlns:p14="http://schemas.microsoft.com/office/powerpoint/2010/main" val="204535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1981</a:t>
            </a:r>
            <a:endParaRPr lang="en-US" dirty="0"/>
          </a:p>
        </p:txBody>
      </p:sp>
      <p:sp>
        <p:nvSpPr>
          <p:cNvPr id="3" name="Content Placeholder 2"/>
          <p:cNvSpPr>
            <a:spLocks noGrp="1"/>
          </p:cNvSpPr>
          <p:nvPr>
            <p:ph idx="1"/>
          </p:nvPr>
        </p:nvSpPr>
        <p:spPr>
          <a:xfrm>
            <a:off x="76200" y="1447801"/>
            <a:ext cx="8839200" cy="2819400"/>
          </a:xfrm>
        </p:spPr>
        <p:txBody>
          <a:bodyPr>
            <a:normAutofit lnSpcReduction="10000"/>
          </a:bodyPr>
          <a:lstStyle/>
          <a:p>
            <a:pPr marL="0" indent="0" algn="ctr">
              <a:buNone/>
            </a:pPr>
            <a:r>
              <a:rPr lang="en-US" dirty="0" smtClean="0"/>
              <a:t>The Resurrection Community from Aptos merged with the People of </a:t>
            </a:r>
            <a:r>
              <a:rPr lang="en-US" dirty="0" err="1" smtClean="0"/>
              <a:t>Hesed</a:t>
            </a:r>
            <a:r>
              <a:rPr lang="en-US" dirty="0" smtClean="0"/>
              <a:t> </a:t>
            </a:r>
          </a:p>
          <a:p>
            <a:pPr marL="0" indent="0" algn="ctr">
              <a:buNone/>
            </a:pPr>
            <a:r>
              <a:rPr lang="en-US" dirty="0" smtClean="0"/>
              <a:t>from Carmel Valley and Salinas. </a:t>
            </a:r>
          </a:p>
          <a:p>
            <a:pPr marL="0" indent="0" algn="ctr">
              <a:buNone/>
            </a:pPr>
            <a:r>
              <a:rPr lang="en-US" dirty="0" smtClean="0"/>
              <a:t>The new community is named</a:t>
            </a:r>
          </a:p>
          <a:p>
            <a:pPr marL="0" indent="0" algn="ctr">
              <a:buNone/>
            </a:pPr>
            <a:r>
              <a:rPr lang="en-US" dirty="0" smtClean="0"/>
              <a:t>the People of God’s Word</a:t>
            </a:r>
            <a:endParaRPr lang="en-US" dirty="0"/>
          </a:p>
        </p:txBody>
      </p:sp>
      <p:sp>
        <p:nvSpPr>
          <p:cNvPr id="4" name="TextBox 3"/>
          <p:cNvSpPr txBox="1"/>
          <p:nvPr/>
        </p:nvSpPr>
        <p:spPr>
          <a:xfrm>
            <a:off x="304800" y="4267200"/>
            <a:ext cx="8458200" cy="2185214"/>
          </a:xfrm>
          <a:prstGeom prst="rect">
            <a:avLst/>
          </a:prstGeom>
          <a:noFill/>
        </p:spPr>
        <p:txBody>
          <a:bodyPr wrap="square" rtlCol="0">
            <a:spAutoFit/>
          </a:bodyPr>
          <a:lstStyle/>
          <a:p>
            <a:pPr algn="ctr"/>
            <a:r>
              <a:rPr lang="en-US" sz="2800" dirty="0" smtClean="0"/>
              <a:t>Dean and </a:t>
            </a:r>
            <a:r>
              <a:rPr lang="en-US" sz="2800" dirty="0" err="1" smtClean="0"/>
              <a:t>Jossie</a:t>
            </a:r>
            <a:r>
              <a:rPr lang="en-US" sz="2800" dirty="0" smtClean="0"/>
              <a:t> Diaz </a:t>
            </a:r>
          </a:p>
          <a:p>
            <a:pPr algn="ctr"/>
            <a:r>
              <a:rPr lang="en-US" sz="2800" dirty="0" smtClean="0"/>
              <a:t>Denny and Susie Kehoe</a:t>
            </a:r>
          </a:p>
          <a:p>
            <a:pPr algn="ctr"/>
            <a:r>
              <a:rPr lang="en-US" sz="2800" dirty="0" smtClean="0"/>
              <a:t>Denny and Jean Powell</a:t>
            </a:r>
          </a:p>
          <a:p>
            <a:pPr algn="ctr"/>
            <a:endParaRPr lang="en-US" sz="2800" dirty="0"/>
          </a:p>
          <a:p>
            <a:pPr algn="ctr"/>
            <a:r>
              <a:rPr lang="en-US" sz="2400" dirty="0" smtClean="0"/>
              <a:t>After much discernment, this community disbanded in 1985</a:t>
            </a:r>
            <a:endParaRPr lang="en-US" sz="2400" dirty="0"/>
          </a:p>
        </p:txBody>
      </p:sp>
      <p:sp>
        <p:nvSpPr>
          <p:cNvPr id="5" name="Slide Number Placeholder 4"/>
          <p:cNvSpPr>
            <a:spLocks noGrp="1"/>
          </p:cNvSpPr>
          <p:nvPr>
            <p:ph type="sldNum" sz="quarter" idx="12"/>
          </p:nvPr>
        </p:nvSpPr>
        <p:spPr/>
        <p:txBody>
          <a:bodyPr/>
          <a:lstStyle/>
          <a:p>
            <a:fld id="{AEDC0C84-9302-4EFE-8642-70150C5F748D}" type="slidenum">
              <a:rPr lang="en-US" smtClean="0"/>
              <a:t>11</a:t>
            </a:fld>
            <a:endParaRPr lang="en-US"/>
          </a:p>
        </p:txBody>
      </p:sp>
    </p:spTree>
    <p:extLst>
      <p:ext uri="{BB962C8B-B14F-4D97-AF65-F5344CB8AC3E}">
        <p14:creationId xmlns:p14="http://schemas.microsoft.com/office/powerpoint/2010/main" val="107575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1982</a:t>
            </a:r>
            <a:endParaRPr lang="en-US" dirty="0"/>
          </a:p>
        </p:txBody>
      </p:sp>
      <p:sp>
        <p:nvSpPr>
          <p:cNvPr id="3" name="Content Placeholder 2"/>
          <p:cNvSpPr>
            <a:spLocks noGrp="1"/>
          </p:cNvSpPr>
          <p:nvPr>
            <p:ph idx="1"/>
          </p:nvPr>
        </p:nvSpPr>
        <p:spPr>
          <a:xfrm>
            <a:off x="416170" y="1143000"/>
            <a:ext cx="8229600" cy="4525963"/>
          </a:xfrm>
        </p:spPr>
        <p:txBody>
          <a:bodyPr/>
          <a:lstStyle/>
          <a:p>
            <a:pPr marL="0" indent="0" algn="ctr">
              <a:buNone/>
            </a:pPr>
            <a:r>
              <a:rPr lang="en-US" dirty="0" smtClean="0"/>
              <a:t>2</a:t>
            </a:r>
            <a:r>
              <a:rPr lang="en-US" baseline="30000" dirty="0" smtClean="0"/>
              <a:t>nd</a:t>
            </a:r>
            <a:r>
              <a:rPr lang="en-US" dirty="0" smtClean="0"/>
              <a:t> Joint Conference of People of Joy</a:t>
            </a:r>
          </a:p>
          <a:p>
            <a:pPr marL="0" indent="0" algn="ctr">
              <a:buNone/>
            </a:pPr>
            <a:r>
              <a:rPr lang="en-US" dirty="0" smtClean="0"/>
              <a:t>and City of the Angels.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2324" y="2362200"/>
            <a:ext cx="3755136" cy="2560320"/>
          </a:xfrm>
          <a:prstGeom prst="rect">
            <a:avLst/>
          </a:prstGeom>
        </p:spPr>
      </p:pic>
      <p:sp>
        <p:nvSpPr>
          <p:cNvPr id="5" name="TextBox 4"/>
          <p:cNvSpPr txBox="1"/>
          <p:nvPr/>
        </p:nvSpPr>
        <p:spPr>
          <a:xfrm>
            <a:off x="1828800" y="4922520"/>
            <a:ext cx="5562600" cy="523220"/>
          </a:xfrm>
          <a:prstGeom prst="rect">
            <a:avLst/>
          </a:prstGeom>
          <a:noFill/>
        </p:spPr>
        <p:txBody>
          <a:bodyPr wrap="square" rtlCol="0">
            <a:spAutoFit/>
          </a:bodyPr>
          <a:lstStyle/>
          <a:p>
            <a:r>
              <a:rPr lang="en-US" sz="2800" dirty="0" smtClean="0"/>
              <a:t>Making Phoenix younger and hipper!</a:t>
            </a:r>
            <a:endParaRPr lang="en-US" sz="2800" dirty="0"/>
          </a:p>
        </p:txBody>
      </p:sp>
      <p:sp>
        <p:nvSpPr>
          <p:cNvPr id="6" name="Slide Number Placeholder 5"/>
          <p:cNvSpPr>
            <a:spLocks noGrp="1"/>
          </p:cNvSpPr>
          <p:nvPr>
            <p:ph type="sldNum" sz="quarter" idx="12"/>
          </p:nvPr>
        </p:nvSpPr>
        <p:spPr/>
        <p:txBody>
          <a:bodyPr/>
          <a:lstStyle/>
          <a:p>
            <a:fld id="{AEDC0C84-9302-4EFE-8642-70150C5F748D}" type="slidenum">
              <a:rPr lang="en-US" smtClean="0"/>
              <a:t>12</a:t>
            </a:fld>
            <a:endParaRPr lang="en-US"/>
          </a:p>
        </p:txBody>
      </p:sp>
    </p:spTree>
    <p:extLst>
      <p:ext uri="{BB962C8B-B14F-4D97-AF65-F5344CB8AC3E}">
        <p14:creationId xmlns:p14="http://schemas.microsoft.com/office/powerpoint/2010/main" val="164224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1983</a:t>
            </a:r>
            <a:endParaRPr lang="en-US" dirty="0"/>
          </a:p>
        </p:txBody>
      </p:sp>
      <p:sp>
        <p:nvSpPr>
          <p:cNvPr id="3" name="Content Placeholder 2"/>
          <p:cNvSpPr>
            <a:spLocks noGrp="1"/>
          </p:cNvSpPr>
          <p:nvPr>
            <p:ph idx="1"/>
          </p:nvPr>
        </p:nvSpPr>
        <p:spPr>
          <a:xfrm>
            <a:off x="209341" y="1295400"/>
            <a:ext cx="8915400" cy="4525963"/>
          </a:xfrm>
        </p:spPr>
        <p:txBody>
          <a:bodyPr>
            <a:normAutofit/>
          </a:bodyPr>
          <a:lstStyle/>
          <a:p>
            <a:pPr marL="0" indent="0" algn="ctr">
              <a:buNone/>
            </a:pPr>
            <a:r>
              <a:rPr lang="en-US" sz="2800" dirty="0" smtClean="0"/>
              <a:t>1</a:t>
            </a:r>
            <a:r>
              <a:rPr lang="en-US" sz="2800" baseline="30000" dirty="0" smtClean="0"/>
              <a:t>st</a:t>
            </a:r>
            <a:r>
              <a:rPr lang="en-US" sz="2800" dirty="0" smtClean="0"/>
              <a:t> Christians in Commerce weekend held in Minnesota</a:t>
            </a:r>
          </a:p>
          <a:p>
            <a:pPr marL="0" indent="0" algn="ctr">
              <a:buNone/>
            </a:pPr>
            <a:r>
              <a:rPr lang="en-US" sz="2800" dirty="0" smtClean="0"/>
              <a:t>2</a:t>
            </a:r>
            <a:r>
              <a:rPr lang="en-US" sz="2800" baseline="30000" dirty="0" smtClean="0"/>
              <a:t>nd</a:t>
            </a:r>
            <a:r>
              <a:rPr lang="en-US" sz="2800" dirty="0" smtClean="0"/>
              <a:t> weekend held in Arizona a few months later</a:t>
            </a:r>
          </a:p>
          <a:p>
            <a:pPr marL="0" indent="0" algn="ctr">
              <a:buNone/>
            </a:pPr>
            <a:r>
              <a:rPr lang="en-US" sz="2800" dirty="0" smtClean="0"/>
              <a:t>After 30 years:</a:t>
            </a:r>
          </a:p>
          <a:p>
            <a:pPr marL="0" indent="0" algn="ctr">
              <a:buNone/>
            </a:pPr>
            <a:r>
              <a:rPr lang="en-US" sz="2800" dirty="0" smtClean="0"/>
              <a:t>22,000 people have attended Challenge Weekend</a:t>
            </a:r>
          </a:p>
          <a:p>
            <a:pPr marL="0" indent="0" algn="ctr">
              <a:buNone/>
            </a:pPr>
            <a:r>
              <a:rPr lang="en-US" sz="2800" dirty="0" smtClean="0"/>
              <a:t>39 Chapters hold weekly meetings</a:t>
            </a:r>
          </a:p>
          <a:p>
            <a:pPr marL="0" indent="0" algn="ctr">
              <a:buNone/>
            </a:pPr>
            <a:r>
              <a:rPr lang="en-US" sz="2800" dirty="0" smtClean="0"/>
              <a:t>In Uganda:</a:t>
            </a:r>
          </a:p>
          <a:p>
            <a:pPr marL="0" indent="0" algn="ctr">
              <a:buNone/>
            </a:pPr>
            <a:r>
              <a:rPr lang="en-US" sz="2800" dirty="0" smtClean="0"/>
              <a:t>23 Challenge Weekends per year</a:t>
            </a:r>
          </a:p>
          <a:p>
            <a:pPr marL="0" indent="0" algn="ctr">
              <a:buNone/>
            </a:pPr>
            <a:r>
              <a:rPr lang="en-US" sz="2800" dirty="0" smtClean="0"/>
              <a:t>24 Marriage Weekends per year</a:t>
            </a:r>
            <a:endParaRPr lang="en-US" sz="2800" dirty="0"/>
          </a:p>
        </p:txBody>
      </p:sp>
      <p:sp>
        <p:nvSpPr>
          <p:cNvPr id="4" name="Slide Number Placeholder 3"/>
          <p:cNvSpPr>
            <a:spLocks noGrp="1"/>
          </p:cNvSpPr>
          <p:nvPr>
            <p:ph type="sldNum" sz="quarter" idx="12"/>
          </p:nvPr>
        </p:nvSpPr>
        <p:spPr/>
        <p:txBody>
          <a:bodyPr/>
          <a:lstStyle/>
          <a:p>
            <a:fld id="{AEDC0C84-9302-4EFE-8642-70150C5F748D}" type="slidenum">
              <a:rPr lang="en-US" smtClean="0"/>
              <a:t>13</a:t>
            </a:fld>
            <a:endParaRPr lang="en-US"/>
          </a:p>
        </p:txBody>
      </p:sp>
    </p:spTree>
    <p:extLst>
      <p:ext uri="{BB962C8B-B14F-4D97-AF65-F5344CB8AC3E}">
        <p14:creationId xmlns:p14="http://schemas.microsoft.com/office/powerpoint/2010/main" val="2248298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1983</a:t>
            </a:r>
            <a:endParaRPr lang="en-US" dirty="0"/>
          </a:p>
        </p:txBody>
      </p:sp>
      <p:sp>
        <p:nvSpPr>
          <p:cNvPr id="3" name="Content Placeholder 2"/>
          <p:cNvSpPr>
            <a:spLocks noGrp="1"/>
          </p:cNvSpPr>
          <p:nvPr>
            <p:ph idx="1"/>
          </p:nvPr>
        </p:nvSpPr>
        <p:spPr/>
        <p:txBody>
          <a:bodyPr/>
          <a:lstStyle/>
          <a:p>
            <a:pPr marL="0" indent="0" algn="ctr">
              <a:buNone/>
            </a:pPr>
            <a:r>
              <a:rPr lang="en-US" dirty="0" smtClean="0"/>
              <a:t>Coordinators from COTA and POJ </a:t>
            </a:r>
          </a:p>
          <a:p>
            <a:pPr marL="0" indent="0" algn="ctr">
              <a:buNone/>
            </a:pPr>
            <a:r>
              <a:rPr lang="en-US" dirty="0" smtClean="0"/>
              <a:t>meet to work out details </a:t>
            </a:r>
          </a:p>
          <a:p>
            <a:pPr marL="0" indent="0" algn="ctr">
              <a:buNone/>
            </a:pPr>
            <a:r>
              <a:rPr lang="en-US" dirty="0" smtClean="0"/>
              <a:t>of becoming one community.</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14</a:t>
            </a:fld>
            <a:endParaRPr lang="en-US"/>
          </a:p>
        </p:txBody>
      </p:sp>
    </p:spTree>
    <p:extLst>
      <p:ext uri="{BB962C8B-B14F-4D97-AF65-F5344CB8AC3E}">
        <p14:creationId xmlns:p14="http://schemas.microsoft.com/office/powerpoint/2010/main" val="131198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1983 </a:t>
            </a:r>
            <a:endParaRPr lang="en-US" dirty="0"/>
          </a:p>
        </p:txBody>
      </p:sp>
      <p:sp>
        <p:nvSpPr>
          <p:cNvPr id="3" name="Content Placeholder 2"/>
          <p:cNvSpPr>
            <a:spLocks noGrp="1"/>
          </p:cNvSpPr>
          <p:nvPr>
            <p:ph idx="1"/>
          </p:nvPr>
        </p:nvSpPr>
        <p:spPr>
          <a:xfrm>
            <a:off x="457200" y="1600201"/>
            <a:ext cx="8229600" cy="1981200"/>
          </a:xfrm>
        </p:spPr>
        <p:txBody>
          <a:bodyPr/>
          <a:lstStyle/>
          <a:p>
            <a:pPr marL="0" indent="0" algn="ctr">
              <a:buNone/>
            </a:pPr>
            <a:r>
              <a:rPr lang="en-US" dirty="0" smtClean="0"/>
              <a:t>Decision is made to adopt the name</a:t>
            </a:r>
          </a:p>
          <a:p>
            <a:pPr marL="0" indent="0" algn="ctr">
              <a:buNone/>
            </a:pPr>
            <a:r>
              <a:rPr lang="en-US" sz="7200" dirty="0" smtClean="0"/>
              <a:t>City of the Lord</a:t>
            </a:r>
            <a:endParaRPr lang="en-US" sz="7200" dirty="0"/>
          </a:p>
        </p:txBody>
      </p:sp>
      <p:sp>
        <p:nvSpPr>
          <p:cNvPr id="4" name="TextBox 3"/>
          <p:cNvSpPr txBox="1"/>
          <p:nvPr/>
        </p:nvSpPr>
        <p:spPr>
          <a:xfrm>
            <a:off x="685800" y="3962400"/>
            <a:ext cx="7924800" cy="1384995"/>
          </a:xfrm>
          <a:prstGeom prst="rect">
            <a:avLst/>
          </a:prstGeom>
          <a:noFill/>
        </p:spPr>
        <p:txBody>
          <a:bodyPr wrap="square" rtlCol="0">
            <a:spAutoFit/>
          </a:bodyPr>
          <a:lstStyle/>
          <a:p>
            <a:r>
              <a:rPr lang="en-US" sz="2800" dirty="0" smtClean="0"/>
              <a:t>Isaiah 60:14 </a:t>
            </a:r>
          </a:p>
          <a:p>
            <a:pPr algn="ctr"/>
            <a:r>
              <a:rPr lang="en-US" sz="2800" dirty="0" smtClean="0"/>
              <a:t>“ And you shall be called City of the Lord, </a:t>
            </a:r>
          </a:p>
          <a:p>
            <a:pPr algn="ctr"/>
            <a:r>
              <a:rPr lang="en-US" sz="2800" dirty="0" smtClean="0"/>
              <a:t>the Zion of the Holy One of Israel.”</a:t>
            </a:r>
            <a:endParaRPr lang="en-US" sz="2800" dirty="0"/>
          </a:p>
        </p:txBody>
      </p:sp>
      <p:sp>
        <p:nvSpPr>
          <p:cNvPr id="5" name="Slide Number Placeholder 4"/>
          <p:cNvSpPr>
            <a:spLocks noGrp="1"/>
          </p:cNvSpPr>
          <p:nvPr>
            <p:ph type="sldNum" sz="quarter" idx="12"/>
          </p:nvPr>
        </p:nvSpPr>
        <p:spPr/>
        <p:txBody>
          <a:bodyPr/>
          <a:lstStyle/>
          <a:p>
            <a:fld id="{AEDC0C84-9302-4EFE-8642-70150C5F748D}" type="slidenum">
              <a:rPr lang="en-US" smtClean="0"/>
              <a:t>15</a:t>
            </a:fld>
            <a:endParaRPr lang="en-US"/>
          </a:p>
        </p:txBody>
      </p:sp>
    </p:spTree>
    <p:extLst>
      <p:ext uri="{BB962C8B-B14F-4D97-AF65-F5344CB8AC3E}">
        <p14:creationId xmlns:p14="http://schemas.microsoft.com/office/powerpoint/2010/main" val="3122208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1983</a:t>
            </a:r>
            <a:endParaRPr lang="en-US" dirty="0"/>
          </a:p>
        </p:txBody>
      </p:sp>
      <p:sp>
        <p:nvSpPr>
          <p:cNvPr id="3" name="Content Placeholder 2"/>
          <p:cNvSpPr>
            <a:spLocks noGrp="1"/>
          </p:cNvSpPr>
          <p:nvPr>
            <p:ph idx="1"/>
          </p:nvPr>
        </p:nvSpPr>
        <p:spPr/>
        <p:txBody>
          <a:bodyPr/>
          <a:lstStyle/>
          <a:p>
            <a:pPr marL="0" indent="0" algn="ctr">
              <a:buNone/>
            </a:pPr>
            <a:r>
              <a:rPr lang="en-US" dirty="0" smtClean="0"/>
              <a:t>Living Waters Community begins to meet with </a:t>
            </a:r>
          </a:p>
          <a:p>
            <a:pPr marL="0" indent="0" algn="ctr">
              <a:buNone/>
            </a:pPr>
            <a:r>
              <a:rPr lang="en-US" dirty="0" smtClean="0"/>
              <a:t>COTA in Van Nuys on a monthly basis.</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16</a:t>
            </a:fld>
            <a:endParaRPr lang="en-US"/>
          </a:p>
        </p:txBody>
      </p:sp>
    </p:spTree>
    <p:extLst>
      <p:ext uri="{BB962C8B-B14F-4D97-AF65-F5344CB8AC3E}">
        <p14:creationId xmlns:p14="http://schemas.microsoft.com/office/powerpoint/2010/main" val="378215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October 1983</a:t>
            </a:r>
            <a:endParaRPr lang="en-US" dirty="0"/>
          </a:p>
        </p:txBody>
      </p:sp>
      <p:sp>
        <p:nvSpPr>
          <p:cNvPr id="3" name="Content Placeholder 2"/>
          <p:cNvSpPr>
            <a:spLocks noGrp="1"/>
          </p:cNvSpPr>
          <p:nvPr>
            <p:ph idx="1"/>
          </p:nvPr>
        </p:nvSpPr>
        <p:spPr>
          <a:xfrm>
            <a:off x="430404" y="1066800"/>
            <a:ext cx="8229600" cy="3429000"/>
          </a:xfrm>
        </p:spPr>
        <p:txBody>
          <a:bodyPr>
            <a:normAutofit/>
          </a:bodyPr>
          <a:lstStyle/>
          <a:p>
            <a:pPr marL="0" indent="0" algn="ctr">
              <a:buNone/>
            </a:pPr>
            <a:r>
              <a:rPr lang="en-US" sz="3600" dirty="0" smtClean="0"/>
              <a:t>It’s official!</a:t>
            </a:r>
          </a:p>
          <a:p>
            <a:pPr marL="0" indent="0" algn="ctr">
              <a:buNone/>
            </a:pPr>
            <a:r>
              <a:rPr lang="en-US" sz="3600" dirty="0" smtClean="0">
                <a:solidFill>
                  <a:srgbClr val="FFFF00"/>
                </a:solidFill>
              </a:rPr>
              <a:t>One Community</a:t>
            </a:r>
          </a:p>
          <a:p>
            <a:pPr marL="0" indent="0" algn="ctr">
              <a:buNone/>
            </a:pPr>
            <a:r>
              <a:rPr lang="en-US" sz="3600" dirty="0" smtClean="0">
                <a:solidFill>
                  <a:srgbClr val="FFFF00"/>
                </a:solidFill>
              </a:rPr>
              <a:t>One Covenant</a:t>
            </a:r>
          </a:p>
          <a:p>
            <a:pPr marL="0" indent="0" algn="ctr">
              <a:buNone/>
            </a:pPr>
            <a:r>
              <a:rPr lang="en-US" sz="3600" dirty="0" smtClean="0">
                <a:solidFill>
                  <a:srgbClr val="FFFF00"/>
                </a:solidFill>
              </a:rPr>
              <a:t>One Body of Leaders</a:t>
            </a:r>
          </a:p>
          <a:p>
            <a:pPr marL="0" indent="0" algn="ctr">
              <a:buNone/>
            </a:pPr>
            <a:r>
              <a:rPr lang="en-US" sz="2800" dirty="0" smtClean="0"/>
              <a:t>Ed LeBeau is chosen as the first Head Coordinator</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3228" y="4171674"/>
            <a:ext cx="2663952" cy="2657856"/>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17</a:t>
            </a:fld>
            <a:endParaRPr lang="en-US"/>
          </a:p>
        </p:txBody>
      </p:sp>
    </p:spTree>
    <p:extLst>
      <p:ext uri="{BB962C8B-B14F-4D97-AF65-F5344CB8AC3E}">
        <p14:creationId xmlns:p14="http://schemas.microsoft.com/office/powerpoint/2010/main" val="171987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February 1984</a:t>
            </a:r>
            <a:endParaRPr lang="en-US" dirty="0"/>
          </a:p>
        </p:txBody>
      </p:sp>
      <p:sp>
        <p:nvSpPr>
          <p:cNvPr id="3" name="Content Placeholder 2"/>
          <p:cNvSpPr>
            <a:spLocks noGrp="1"/>
          </p:cNvSpPr>
          <p:nvPr>
            <p:ph idx="1"/>
          </p:nvPr>
        </p:nvSpPr>
        <p:spPr>
          <a:xfrm>
            <a:off x="457200" y="1295400"/>
            <a:ext cx="8229600" cy="4525963"/>
          </a:xfrm>
        </p:spPr>
        <p:txBody>
          <a:bodyPr/>
          <a:lstStyle/>
          <a:p>
            <a:pPr marL="0" indent="0" algn="ctr">
              <a:buNone/>
            </a:pPr>
            <a:r>
              <a:rPr lang="en-US" dirty="0" smtClean="0"/>
              <a:t>City of the Lord 1</a:t>
            </a:r>
            <a:r>
              <a:rPr lang="en-US" baseline="30000" dirty="0" smtClean="0"/>
              <a:t>st</a:t>
            </a:r>
            <a:r>
              <a:rPr lang="en-US" dirty="0" smtClean="0"/>
              <a:t> Convocation</a:t>
            </a:r>
          </a:p>
          <a:p>
            <a:pPr marL="0" indent="0" algn="ctr">
              <a:buNone/>
            </a:pPr>
            <a:r>
              <a:rPr lang="en-US" dirty="0" smtClean="0"/>
              <a:t>February 4</a:t>
            </a:r>
            <a:r>
              <a:rPr lang="en-US" baseline="30000" dirty="0" smtClean="0"/>
              <a:t>th</a:t>
            </a:r>
            <a:r>
              <a:rPr lang="en-US" dirty="0" smtClean="0"/>
              <a:t> – the New COTL Covenant </a:t>
            </a:r>
          </a:p>
          <a:p>
            <a:pPr marL="0" indent="0" algn="ctr">
              <a:buNone/>
            </a:pPr>
            <a:r>
              <a:rPr lang="en-US" dirty="0" smtClean="0"/>
              <a:t>is ratified at a solemn assembly.</a:t>
            </a:r>
          </a:p>
          <a:p>
            <a:pPr marL="0" indent="0" algn="ctr">
              <a:buNone/>
            </a:pPr>
            <a:r>
              <a:rPr lang="en-US" dirty="0" smtClean="0"/>
              <a:t>All covenant members stand </a:t>
            </a:r>
          </a:p>
          <a:p>
            <a:pPr marL="0" indent="0" algn="ctr">
              <a:buNone/>
            </a:pPr>
            <a:r>
              <a:rPr lang="en-US" dirty="0" smtClean="0"/>
              <a:t>to publicly commit themselves to the </a:t>
            </a:r>
          </a:p>
          <a:p>
            <a:pPr marL="0" indent="0" algn="ctr">
              <a:buNone/>
            </a:pPr>
            <a:r>
              <a:rPr lang="en-US" dirty="0" smtClean="0"/>
              <a:t>Covenant of City of the Lord.</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18</a:t>
            </a:fld>
            <a:endParaRPr lang="en-US"/>
          </a:p>
        </p:txBody>
      </p:sp>
    </p:spTree>
    <p:extLst>
      <p:ext uri="{BB962C8B-B14F-4D97-AF65-F5344CB8AC3E}">
        <p14:creationId xmlns:p14="http://schemas.microsoft.com/office/powerpoint/2010/main" val="202616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1985</a:t>
            </a:r>
            <a:endParaRPr lang="en-US" dirty="0"/>
          </a:p>
        </p:txBody>
      </p:sp>
      <p:sp>
        <p:nvSpPr>
          <p:cNvPr id="3" name="Content Placeholder 2"/>
          <p:cNvSpPr>
            <a:spLocks noGrp="1"/>
          </p:cNvSpPr>
          <p:nvPr>
            <p:ph idx="1"/>
          </p:nvPr>
        </p:nvSpPr>
        <p:spPr/>
        <p:txBody>
          <a:bodyPr/>
          <a:lstStyle/>
          <a:p>
            <a:pPr marL="0" indent="0" algn="ctr">
              <a:buNone/>
            </a:pPr>
            <a:r>
              <a:rPr lang="en-US" dirty="0" smtClean="0"/>
              <a:t>The first members of the Jerusalem Colony mission work arrive in Jerusalem</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19</a:t>
            </a:fld>
            <a:endParaRPr lang="en-US"/>
          </a:p>
        </p:txBody>
      </p:sp>
    </p:spTree>
    <p:extLst>
      <p:ext uri="{BB962C8B-B14F-4D97-AF65-F5344CB8AC3E}">
        <p14:creationId xmlns:p14="http://schemas.microsoft.com/office/powerpoint/2010/main" val="126308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0" y="2438400"/>
            <a:ext cx="8610600" cy="1069975"/>
          </a:xfrm>
        </p:spPr>
        <p:txBody>
          <a:bodyPr>
            <a:normAutofit/>
          </a:bodyPr>
          <a:lstStyle/>
          <a:p>
            <a:r>
              <a:rPr lang="en-US" sz="3600" u="sng" dirty="0" smtClean="0"/>
              <a:t>Celebrating Our History, Our Life, Our Future</a:t>
            </a:r>
            <a:endParaRPr lang="en-US" sz="3600" u="sng" dirty="0"/>
          </a:p>
        </p:txBody>
      </p:sp>
      <p:sp>
        <p:nvSpPr>
          <p:cNvPr id="3" name="Subtitle 2"/>
          <p:cNvSpPr>
            <a:spLocks noGrp="1"/>
          </p:cNvSpPr>
          <p:nvPr>
            <p:ph type="subTitle" idx="1"/>
          </p:nvPr>
        </p:nvSpPr>
        <p:spPr>
          <a:xfrm>
            <a:off x="1371600" y="3581400"/>
            <a:ext cx="6400800" cy="990600"/>
          </a:xfrm>
        </p:spPr>
        <p:txBody>
          <a:bodyPr/>
          <a:lstStyle/>
          <a:p>
            <a:r>
              <a:rPr lang="en-US" dirty="0" smtClean="0"/>
              <a:t>A Timeline of Significant Moments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52400"/>
            <a:ext cx="8763000" cy="2044700"/>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2</a:t>
            </a:fld>
            <a:endParaRPr lang="en-US"/>
          </a:p>
        </p:txBody>
      </p:sp>
    </p:spTree>
    <p:extLst>
      <p:ext uri="{BB962C8B-B14F-4D97-AF65-F5344CB8AC3E}">
        <p14:creationId xmlns:p14="http://schemas.microsoft.com/office/powerpoint/2010/main" val="1798744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1985</a:t>
            </a:r>
            <a:endParaRPr lang="en-US" dirty="0"/>
          </a:p>
        </p:txBody>
      </p:sp>
      <p:sp>
        <p:nvSpPr>
          <p:cNvPr id="3" name="Content Placeholder 2"/>
          <p:cNvSpPr>
            <a:spLocks noGrp="1"/>
          </p:cNvSpPr>
          <p:nvPr>
            <p:ph idx="1"/>
          </p:nvPr>
        </p:nvSpPr>
        <p:spPr>
          <a:xfrm>
            <a:off x="457200" y="1371601"/>
            <a:ext cx="8229600" cy="2362200"/>
          </a:xfrm>
        </p:spPr>
        <p:txBody>
          <a:bodyPr>
            <a:normAutofit/>
          </a:bodyPr>
          <a:lstStyle/>
          <a:p>
            <a:pPr marL="0" indent="0" algn="ctr">
              <a:buNone/>
            </a:pPr>
            <a:r>
              <a:rPr lang="en-US" sz="2800" dirty="0" smtClean="0"/>
              <a:t>Judith Freeman is hired by the Community</a:t>
            </a:r>
          </a:p>
          <a:p>
            <a:pPr marL="0" indent="0" algn="ctr">
              <a:buNone/>
            </a:pPr>
            <a:r>
              <a:rPr lang="en-US" sz="2800" dirty="0" smtClean="0"/>
              <a:t>as the Director of our Memory Division:</a:t>
            </a:r>
          </a:p>
          <a:p>
            <a:pPr marL="0" indent="0" algn="ctr">
              <a:buNone/>
            </a:pPr>
            <a:r>
              <a:rPr lang="en-US" sz="2800" dirty="0" smtClean="0"/>
              <a:t>Why we do what we do and</a:t>
            </a:r>
          </a:p>
          <a:p>
            <a:pPr marL="0" indent="0" algn="ctr">
              <a:buNone/>
            </a:pPr>
            <a:r>
              <a:rPr lang="en-US" sz="2800" dirty="0" smtClean="0"/>
              <a:t>where we put it the last time we used it.</a:t>
            </a:r>
            <a:endParaRPr lang="en-US" sz="2800" dirty="0"/>
          </a:p>
        </p:txBody>
      </p:sp>
      <p:pic>
        <p:nvPicPr>
          <p:cNvPr id="10242" name="Picture 2" descr="C:\Users\Jim\Dropbox\COTL\Council matters\Anniversary material\25th Anniversary\Sisterhood Anniversary 2010 047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3505200"/>
            <a:ext cx="2964659" cy="32245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EDC0C84-9302-4EFE-8642-70150C5F748D}" type="slidenum">
              <a:rPr lang="en-US" smtClean="0"/>
              <a:t>20</a:t>
            </a:fld>
            <a:endParaRPr lang="en-US"/>
          </a:p>
        </p:txBody>
      </p:sp>
    </p:spTree>
    <p:extLst>
      <p:ext uri="{BB962C8B-B14F-4D97-AF65-F5344CB8AC3E}">
        <p14:creationId xmlns:p14="http://schemas.microsoft.com/office/powerpoint/2010/main" val="217925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February 1985</a:t>
            </a:r>
            <a:endParaRPr lang="en-US" dirty="0"/>
          </a:p>
        </p:txBody>
      </p:sp>
      <p:sp>
        <p:nvSpPr>
          <p:cNvPr id="3" name="Content Placeholder 2"/>
          <p:cNvSpPr>
            <a:spLocks noGrp="1"/>
          </p:cNvSpPr>
          <p:nvPr>
            <p:ph idx="1"/>
          </p:nvPr>
        </p:nvSpPr>
        <p:spPr>
          <a:xfrm>
            <a:off x="393121" y="1447800"/>
            <a:ext cx="8229600" cy="4525963"/>
          </a:xfrm>
        </p:spPr>
        <p:txBody>
          <a:bodyPr/>
          <a:lstStyle/>
          <a:p>
            <a:pPr marL="0" indent="0" algn="ctr">
              <a:buNone/>
            </a:pPr>
            <a:r>
              <a:rPr lang="en-US" dirty="0" smtClean="0"/>
              <a:t>Life in the City of the Lord</a:t>
            </a:r>
          </a:p>
          <a:p>
            <a:pPr marL="0" indent="0" algn="ctr">
              <a:buNone/>
            </a:pPr>
            <a:r>
              <a:rPr lang="en-US" dirty="0" smtClean="0"/>
              <a:t>Our 2</a:t>
            </a:r>
            <a:r>
              <a:rPr lang="en-US" baseline="30000" dirty="0" smtClean="0"/>
              <a:t>nd</a:t>
            </a:r>
            <a:r>
              <a:rPr lang="en-US" dirty="0" smtClean="0"/>
              <a:t> Convocation</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799" y="2743200"/>
            <a:ext cx="5358245" cy="3886200"/>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21</a:t>
            </a:fld>
            <a:endParaRPr lang="en-US"/>
          </a:p>
        </p:txBody>
      </p:sp>
    </p:spTree>
    <p:extLst>
      <p:ext uri="{BB962C8B-B14F-4D97-AF65-F5344CB8AC3E}">
        <p14:creationId xmlns:p14="http://schemas.microsoft.com/office/powerpoint/2010/main" val="182856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1985</a:t>
            </a:r>
            <a:endParaRPr lang="en-US" dirty="0"/>
          </a:p>
        </p:txBody>
      </p:sp>
      <p:sp>
        <p:nvSpPr>
          <p:cNvPr id="3" name="Content Placeholder 2"/>
          <p:cNvSpPr>
            <a:spLocks noGrp="1"/>
          </p:cNvSpPr>
          <p:nvPr>
            <p:ph idx="1"/>
          </p:nvPr>
        </p:nvSpPr>
        <p:spPr>
          <a:xfrm>
            <a:off x="0" y="1600201"/>
            <a:ext cx="9067800" cy="609600"/>
          </a:xfrm>
        </p:spPr>
        <p:txBody>
          <a:bodyPr/>
          <a:lstStyle/>
          <a:p>
            <a:pPr marL="0" indent="0" algn="ctr">
              <a:buNone/>
            </a:pPr>
            <a:r>
              <a:rPr lang="en-US" dirty="0" smtClean="0"/>
              <a:t>The Four Wells Prophecy is received in Jerusalem</a:t>
            </a:r>
          </a:p>
          <a:p>
            <a:pPr marL="0" indent="0" algn="ctr">
              <a:buNone/>
            </a:pPr>
            <a:endParaRPr lang="en-US" dirty="0"/>
          </a:p>
        </p:txBody>
      </p:sp>
      <p:sp>
        <p:nvSpPr>
          <p:cNvPr id="4" name="TextBox 3"/>
          <p:cNvSpPr txBox="1"/>
          <p:nvPr/>
        </p:nvSpPr>
        <p:spPr>
          <a:xfrm>
            <a:off x="1219200" y="2590800"/>
            <a:ext cx="6477000" cy="2831544"/>
          </a:xfrm>
          <a:prstGeom prst="rect">
            <a:avLst/>
          </a:prstGeom>
          <a:noFill/>
        </p:spPr>
        <p:txBody>
          <a:bodyPr wrap="square" rtlCol="0">
            <a:spAutoFit/>
          </a:bodyPr>
          <a:lstStyle/>
          <a:p>
            <a:r>
              <a:rPr lang="en-US" sz="3200" dirty="0"/>
              <a:t>I have placed four gifts in your life:</a:t>
            </a:r>
          </a:p>
          <a:p>
            <a:r>
              <a:rPr lang="en-US" sz="3200" dirty="0"/>
              <a:t>	the gift of the Holy Spirit;</a:t>
            </a:r>
          </a:p>
          <a:p>
            <a:r>
              <a:rPr lang="en-US" sz="3200" dirty="0"/>
              <a:t>	the gift of Worship;</a:t>
            </a:r>
          </a:p>
          <a:p>
            <a:r>
              <a:rPr lang="en-US" sz="3200" dirty="0"/>
              <a:t>	the gift of Covenant Love;</a:t>
            </a:r>
          </a:p>
          <a:p>
            <a:r>
              <a:rPr lang="en-US" sz="3200" dirty="0"/>
              <a:t>	the gift of Repentance.</a:t>
            </a:r>
          </a:p>
          <a:p>
            <a:endParaRPr lang="en-US" dirty="0"/>
          </a:p>
        </p:txBody>
      </p:sp>
      <p:sp>
        <p:nvSpPr>
          <p:cNvPr id="5" name="Slide Number Placeholder 4"/>
          <p:cNvSpPr>
            <a:spLocks noGrp="1"/>
          </p:cNvSpPr>
          <p:nvPr>
            <p:ph type="sldNum" sz="quarter" idx="12"/>
          </p:nvPr>
        </p:nvSpPr>
        <p:spPr/>
        <p:txBody>
          <a:bodyPr/>
          <a:lstStyle/>
          <a:p>
            <a:fld id="{AEDC0C84-9302-4EFE-8642-70150C5F748D}" type="slidenum">
              <a:rPr lang="en-US" smtClean="0"/>
              <a:t>22</a:t>
            </a:fld>
            <a:endParaRPr lang="en-US"/>
          </a:p>
        </p:txBody>
      </p:sp>
    </p:spTree>
    <p:extLst>
      <p:ext uri="{BB962C8B-B14F-4D97-AF65-F5344CB8AC3E}">
        <p14:creationId xmlns:p14="http://schemas.microsoft.com/office/powerpoint/2010/main" val="2586997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8, 1985</a:t>
            </a:r>
            <a:endParaRPr lang="en-US" dirty="0"/>
          </a:p>
        </p:txBody>
      </p:sp>
      <p:sp>
        <p:nvSpPr>
          <p:cNvPr id="3" name="Content Placeholder 2"/>
          <p:cNvSpPr>
            <a:spLocks noGrp="1"/>
          </p:cNvSpPr>
          <p:nvPr>
            <p:ph idx="1"/>
          </p:nvPr>
        </p:nvSpPr>
        <p:spPr/>
        <p:txBody>
          <a:bodyPr/>
          <a:lstStyle/>
          <a:p>
            <a:pPr marL="0" indent="0" algn="ctr">
              <a:buNone/>
            </a:pPr>
            <a:r>
              <a:rPr lang="en-US" dirty="0" smtClean="0"/>
              <a:t>The Sisterhood is Founded In Jerusalem</a:t>
            </a:r>
            <a:endParaRPr lang="en-US" dirty="0"/>
          </a:p>
        </p:txBody>
      </p:sp>
      <p:pic>
        <p:nvPicPr>
          <p:cNvPr id="4" name="Picture 6" descr="E:\Scanned Shood Pix\ML-JF-SG.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33400" y="2286000"/>
            <a:ext cx="5181600" cy="4125913"/>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6019800" y="2819400"/>
            <a:ext cx="2819400" cy="2831544"/>
          </a:xfrm>
          <a:prstGeom prst="rect">
            <a:avLst/>
          </a:prstGeom>
          <a:noFill/>
        </p:spPr>
        <p:txBody>
          <a:bodyPr wrap="square" rtlCol="0">
            <a:spAutoFit/>
          </a:bodyPr>
          <a:lstStyle/>
          <a:p>
            <a:r>
              <a:rPr lang="en-US" altLang="en-US" sz="3200" dirty="0"/>
              <a:t>“</a:t>
            </a:r>
            <a:r>
              <a:rPr lang="en-US" altLang="en-US" sz="3200" i="1" dirty="0"/>
              <a:t>You are the Daughters of Jerusalem, the Daughters of the Cross…”</a:t>
            </a:r>
            <a:endParaRPr lang="en-US" altLang="en-US" sz="3200" dirty="0"/>
          </a:p>
          <a:p>
            <a:endParaRPr lang="en-US" dirty="0"/>
          </a:p>
        </p:txBody>
      </p:sp>
      <p:sp>
        <p:nvSpPr>
          <p:cNvPr id="6" name="Slide Number Placeholder 5"/>
          <p:cNvSpPr>
            <a:spLocks noGrp="1"/>
          </p:cNvSpPr>
          <p:nvPr>
            <p:ph type="sldNum" sz="quarter" idx="12"/>
          </p:nvPr>
        </p:nvSpPr>
        <p:spPr/>
        <p:txBody>
          <a:bodyPr/>
          <a:lstStyle/>
          <a:p>
            <a:fld id="{AEDC0C84-9302-4EFE-8642-70150C5F748D}" type="slidenum">
              <a:rPr lang="en-US" smtClean="0"/>
              <a:t>23</a:t>
            </a:fld>
            <a:endParaRPr lang="en-US"/>
          </a:p>
        </p:txBody>
      </p:sp>
    </p:spTree>
    <p:extLst>
      <p:ext uri="{BB962C8B-B14F-4D97-AF65-F5344CB8AC3E}">
        <p14:creationId xmlns:p14="http://schemas.microsoft.com/office/powerpoint/2010/main" val="4028398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1986</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lgn="ctr">
              <a:buNone/>
            </a:pPr>
            <a:r>
              <a:rPr lang="en-US" dirty="0" smtClean="0"/>
              <a:t>Being City of the Lord</a:t>
            </a:r>
          </a:p>
          <a:p>
            <a:pPr marL="0" indent="0" algn="ctr">
              <a:buNone/>
            </a:pPr>
            <a:r>
              <a:rPr lang="en-US" dirty="0" smtClean="0"/>
              <a:t>Our 3</a:t>
            </a:r>
            <a:r>
              <a:rPr lang="en-US" baseline="30000" dirty="0" smtClean="0"/>
              <a:t>rd</a:t>
            </a:r>
            <a:r>
              <a:rPr lang="en-US" dirty="0" smtClean="0"/>
              <a:t> Convocation</a:t>
            </a:r>
          </a:p>
          <a:p>
            <a:pPr marL="0" indent="0" algn="ctr">
              <a:buNone/>
            </a:pPr>
            <a:r>
              <a:rPr lang="en-US" dirty="0" smtClean="0"/>
              <a:t>Well of Worship is the focus</a:t>
            </a:r>
          </a:p>
          <a:p>
            <a:pPr marL="0" indent="0" algn="ctr">
              <a:buNone/>
            </a:pPr>
            <a:r>
              <a:rPr lang="en-US" dirty="0" smtClean="0"/>
              <a:t>Welcome the San Diego Branch</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3838470"/>
            <a:ext cx="2703576" cy="2575560"/>
          </a:xfrm>
          <a:prstGeom prst="rect">
            <a:avLst/>
          </a:prstGeom>
        </p:spPr>
      </p:pic>
      <p:sp>
        <p:nvSpPr>
          <p:cNvPr id="8" name="TextBox 7"/>
          <p:cNvSpPr txBox="1"/>
          <p:nvPr/>
        </p:nvSpPr>
        <p:spPr>
          <a:xfrm>
            <a:off x="2984930" y="4437964"/>
            <a:ext cx="3087624" cy="1200329"/>
          </a:xfrm>
          <a:prstGeom prst="rect">
            <a:avLst/>
          </a:prstGeom>
          <a:noFill/>
        </p:spPr>
        <p:txBody>
          <a:bodyPr wrap="square" rtlCol="0">
            <a:spAutoFit/>
          </a:bodyPr>
          <a:lstStyle/>
          <a:p>
            <a:pPr algn="ctr"/>
            <a:r>
              <a:rPr lang="en-US" sz="2400" dirty="0" smtClean="0"/>
              <a:t>Jerry and Claire Harvey</a:t>
            </a:r>
          </a:p>
          <a:p>
            <a:pPr algn="ctr"/>
            <a:r>
              <a:rPr lang="en-US" sz="2400" dirty="0" smtClean="0"/>
              <a:t>Mike and Margie </a:t>
            </a:r>
            <a:r>
              <a:rPr lang="en-US" sz="2400" dirty="0" err="1" smtClean="0"/>
              <a:t>Balich</a:t>
            </a:r>
            <a:endParaRPr lang="en-US" sz="2400" dirty="0" smtClean="0"/>
          </a:p>
          <a:p>
            <a:pPr algn="ctr"/>
            <a:r>
              <a:rPr lang="en-US" sz="2400" dirty="0" smtClean="0"/>
              <a:t>make covenant</a:t>
            </a:r>
            <a:endParaRPr lang="en-US" sz="24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578" y="3828007"/>
            <a:ext cx="2935224" cy="2586023"/>
          </a:xfrm>
          <a:prstGeom prst="rect">
            <a:avLst/>
          </a:prstGeom>
        </p:spPr>
      </p:pic>
      <p:sp>
        <p:nvSpPr>
          <p:cNvPr id="6" name="Slide Number Placeholder 5"/>
          <p:cNvSpPr>
            <a:spLocks noGrp="1"/>
          </p:cNvSpPr>
          <p:nvPr>
            <p:ph type="sldNum" sz="quarter" idx="12"/>
          </p:nvPr>
        </p:nvSpPr>
        <p:spPr/>
        <p:txBody>
          <a:bodyPr/>
          <a:lstStyle/>
          <a:p>
            <a:fld id="{AEDC0C84-9302-4EFE-8642-70150C5F748D}" type="slidenum">
              <a:rPr lang="en-US" smtClean="0"/>
              <a:t>24</a:t>
            </a:fld>
            <a:endParaRPr lang="en-US"/>
          </a:p>
        </p:txBody>
      </p:sp>
    </p:spTree>
    <p:extLst>
      <p:ext uri="{BB962C8B-B14F-4D97-AF65-F5344CB8AC3E}">
        <p14:creationId xmlns:p14="http://schemas.microsoft.com/office/powerpoint/2010/main" val="3011091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1987</a:t>
            </a:r>
            <a:endParaRPr lang="en-US" dirty="0"/>
          </a:p>
        </p:txBody>
      </p:sp>
      <p:sp>
        <p:nvSpPr>
          <p:cNvPr id="3" name="Content Placeholder 2"/>
          <p:cNvSpPr>
            <a:spLocks noGrp="1"/>
          </p:cNvSpPr>
          <p:nvPr>
            <p:ph idx="1"/>
          </p:nvPr>
        </p:nvSpPr>
        <p:spPr>
          <a:xfrm>
            <a:off x="457200" y="1365821"/>
            <a:ext cx="8229600" cy="4525963"/>
          </a:xfrm>
        </p:spPr>
        <p:txBody>
          <a:bodyPr/>
          <a:lstStyle/>
          <a:p>
            <a:pPr marL="0" indent="0" algn="ctr">
              <a:buNone/>
            </a:pPr>
            <a:r>
              <a:rPr lang="en-US" dirty="0" smtClean="0"/>
              <a:t>A People in Transition</a:t>
            </a:r>
          </a:p>
          <a:p>
            <a:pPr marL="0" indent="0" algn="ctr">
              <a:buNone/>
            </a:pPr>
            <a:r>
              <a:rPr lang="en-US" dirty="0" smtClean="0"/>
              <a:t>Our 4</a:t>
            </a:r>
            <a:r>
              <a:rPr lang="en-US" baseline="30000" dirty="0" smtClean="0"/>
              <a:t>th</a:t>
            </a:r>
            <a:r>
              <a:rPr lang="en-US" dirty="0" smtClean="0"/>
              <a:t> Convocation</a:t>
            </a:r>
          </a:p>
          <a:p>
            <a:pPr marL="0" indent="0" algn="ctr">
              <a:buNone/>
            </a:pPr>
            <a:r>
              <a:rPr lang="en-US" dirty="0" smtClean="0"/>
              <a:t>Well of the Holy Spirit is our focus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3111638"/>
            <a:ext cx="3733800" cy="3587609"/>
          </a:xfrm>
          <a:prstGeom prst="rect">
            <a:avLst/>
          </a:prstGeom>
        </p:spPr>
      </p:pic>
      <p:sp>
        <p:nvSpPr>
          <p:cNvPr id="4" name="Slide Number Placeholder 3"/>
          <p:cNvSpPr>
            <a:spLocks noGrp="1"/>
          </p:cNvSpPr>
          <p:nvPr>
            <p:ph type="sldNum" sz="quarter" idx="12"/>
          </p:nvPr>
        </p:nvSpPr>
        <p:spPr/>
        <p:txBody>
          <a:bodyPr/>
          <a:lstStyle/>
          <a:p>
            <a:fld id="{AEDC0C84-9302-4EFE-8642-70150C5F748D}" type="slidenum">
              <a:rPr lang="en-US" smtClean="0"/>
              <a:t>25</a:t>
            </a:fld>
            <a:endParaRPr lang="en-US"/>
          </a:p>
        </p:txBody>
      </p:sp>
    </p:spTree>
    <p:extLst>
      <p:ext uri="{BB962C8B-B14F-4D97-AF65-F5344CB8AC3E}">
        <p14:creationId xmlns:p14="http://schemas.microsoft.com/office/powerpoint/2010/main" val="3649496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1987</a:t>
            </a:r>
            <a:endParaRPr lang="en-US" dirty="0"/>
          </a:p>
        </p:txBody>
      </p:sp>
      <p:sp>
        <p:nvSpPr>
          <p:cNvPr id="3" name="Content Placeholder 2"/>
          <p:cNvSpPr>
            <a:spLocks noGrp="1"/>
          </p:cNvSpPr>
          <p:nvPr>
            <p:ph idx="1"/>
          </p:nvPr>
        </p:nvSpPr>
        <p:spPr/>
        <p:txBody>
          <a:bodyPr/>
          <a:lstStyle/>
          <a:p>
            <a:pPr marL="0" indent="0" algn="ctr">
              <a:buNone/>
            </a:pPr>
            <a:r>
              <a:rPr lang="en-US" dirty="0" smtClean="0"/>
              <a:t>Pope John Paul II opens the Synod on the Laity</a:t>
            </a:r>
          </a:p>
          <a:p>
            <a:pPr marL="0" indent="0" algn="ctr">
              <a:buNone/>
            </a:pPr>
            <a:r>
              <a:rPr lang="en-US" dirty="0" smtClean="0"/>
              <a:t>John Mooney and Louis Grams give testimony</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26</a:t>
            </a:fld>
            <a:endParaRPr lang="en-US"/>
          </a:p>
        </p:txBody>
      </p:sp>
    </p:spTree>
    <p:extLst>
      <p:ext uri="{BB962C8B-B14F-4D97-AF65-F5344CB8AC3E}">
        <p14:creationId xmlns:p14="http://schemas.microsoft.com/office/powerpoint/2010/main" val="1340315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1988</a:t>
            </a:r>
            <a:endParaRPr lang="en-US" dirty="0"/>
          </a:p>
        </p:txBody>
      </p:sp>
      <p:sp>
        <p:nvSpPr>
          <p:cNvPr id="3" name="Content Placeholder 2"/>
          <p:cNvSpPr>
            <a:spLocks noGrp="1"/>
          </p:cNvSpPr>
          <p:nvPr>
            <p:ph idx="1"/>
          </p:nvPr>
        </p:nvSpPr>
        <p:spPr>
          <a:xfrm>
            <a:off x="457200" y="1251204"/>
            <a:ext cx="8229600" cy="3048000"/>
          </a:xfrm>
        </p:spPr>
        <p:txBody>
          <a:bodyPr>
            <a:normAutofit/>
          </a:bodyPr>
          <a:lstStyle/>
          <a:p>
            <a:pPr marL="0" indent="0" algn="ctr">
              <a:buNone/>
            </a:pPr>
            <a:r>
              <a:rPr lang="en-US" sz="2800" dirty="0" smtClean="0"/>
              <a:t>Celebrating Our Life Together</a:t>
            </a:r>
          </a:p>
          <a:p>
            <a:pPr marL="0" indent="0" algn="ctr">
              <a:buNone/>
            </a:pPr>
            <a:r>
              <a:rPr lang="en-US" sz="2800" dirty="0" smtClean="0"/>
              <a:t>Our 5</a:t>
            </a:r>
            <a:r>
              <a:rPr lang="en-US" sz="2800" baseline="30000" dirty="0" smtClean="0"/>
              <a:t>th</a:t>
            </a:r>
            <a:r>
              <a:rPr lang="en-US" sz="2800" dirty="0" smtClean="0"/>
              <a:t> Convocation</a:t>
            </a:r>
          </a:p>
          <a:p>
            <a:pPr marL="0" indent="0" algn="ctr">
              <a:buNone/>
            </a:pPr>
            <a:r>
              <a:rPr lang="en-US" sz="2800" dirty="0" smtClean="0"/>
              <a:t>Well of Covenant Love is the focus</a:t>
            </a:r>
          </a:p>
          <a:p>
            <a:pPr marL="0" indent="0" algn="ctr">
              <a:buNone/>
            </a:pPr>
            <a:r>
              <a:rPr lang="en-US" sz="2800" dirty="0" smtClean="0"/>
              <a:t>Welcome the Monterey Branch</a:t>
            </a:r>
          </a:p>
          <a:p>
            <a:pPr marL="0" indent="0" algn="ctr">
              <a:buNone/>
            </a:pPr>
            <a:r>
              <a:rPr lang="en-US" sz="2800" dirty="0" smtClean="0"/>
              <a:t>Bishop Albert de </a:t>
            </a:r>
            <a:r>
              <a:rPr lang="en-US" sz="2800" dirty="0" err="1" smtClean="0"/>
              <a:t>Monleon</a:t>
            </a:r>
            <a:r>
              <a:rPr lang="en-US" sz="2800" dirty="0" smtClean="0"/>
              <a:t> attends</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8029" y="3809999"/>
            <a:ext cx="3007539" cy="298661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610" y="3810000"/>
            <a:ext cx="4419419" cy="2986617"/>
          </a:xfrm>
          <a:prstGeom prst="rect">
            <a:avLst/>
          </a:prstGeom>
        </p:spPr>
      </p:pic>
      <p:sp>
        <p:nvSpPr>
          <p:cNvPr id="6" name="Slide Number Placeholder 5"/>
          <p:cNvSpPr>
            <a:spLocks noGrp="1"/>
          </p:cNvSpPr>
          <p:nvPr>
            <p:ph type="sldNum" sz="quarter" idx="12"/>
          </p:nvPr>
        </p:nvSpPr>
        <p:spPr/>
        <p:txBody>
          <a:bodyPr/>
          <a:lstStyle/>
          <a:p>
            <a:fld id="{AEDC0C84-9302-4EFE-8642-70150C5F748D}" type="slidenum">
              <a:rPr lang="en-US" smtClean="0"/>
              <a:t>27</a:t>
            </a:fld>
            <a:endParaRPr lang="en-US"/>
          </a:p>
        </p:txBody>
      </p:sp>
    </p:spTree>
    <p:extLst>
      <p:ext uri="{BB962C8B-B14F-4D97-AF65-F5344CB8AC3E}">
        <p14:creationId xmlns:p14="http://schemas.microsoft.com/office/powerpoint/2010/main" val="2367928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1988</a:t>
            </a:r>
            <a:endParaRPr lang="en-US" dirty="0"/>
          </a:p>
        </p:txBody>
      </p:sp>
      <p:sp>
        <p:nvSpPr>
          <p:cNvPr id="3" name="Content Placeholder 2"/>
          <p:cNvSpPr>
            <a:spLocks noGrp="1"/>
          </p:cNvSpPr>
          <p:nvPr>
            <p:ph idx="1"/>
          </p:nvPr>
        </p:nvSpPr>
        <p:spPr>
          <a:xfrm>
            <a:off x="457200" y="1143000"/>
            <a:ext cx="8229600" cy="5181600"/>
          </a:xfrm>
        </p:spPr>
        <p:txBody>
          <a:bodyPr>
            <a:normAutofit fontScale="92500" lnSpcReduction="20000"/>
          </a:bodyPr>
          <a:lstStyle/>
          <a:p>
            <a:pPr marL="0" indent="0" algn="ctr">
              <a:buNone/>
            </a:pPr>
            <a:r>
              <a:rPr lang="en-US" dirty="0" smtClean="0"/>
              <a:t>The new city of the Lord members from </a:t>
            </a:r>
          </a:p>
          <a:p>
            <a:pPr marL="0" indent="0" algn="ctr">
              <a:buNone/>
            </a:pPr>
            <a:r>
              <a:rPr lang="en-US" dirty="0" smtClean="0"/>
              <a:t>the new Monterey Branch are:</a:t>
            </a:r>
          </a:p>
          <a:p>
            <a:pPr marL="0" indent="0" algn="ctr">
              <a:buNone/>
            </a:pPr>
            <a:r>
              <a:rPr lang="en-US" dirty="0" smtClean="0"/>
              <a:t>Dean and </a:t>
            </a:r>
            <a:r>
              <a:rPr lang="en-US" dirty="0" err="1" smtClean="0"/>
              <a:t>Jossie</a:t>
            </a:r>
            <a:r>
              <a:rPr lang="en-US" dirty="0" smtClean="0"/>
              <a:t> Diaz</a:t>
            </a:r>
          </a:p>
          <a:p>
            <a:pPr marL="0" indent="0" algn="ctr">
              <a:buNone/>
            </a:pPr>
            <a:r>
              <a:rPr lang="en-US" dirty="0" smtClean="0"/>
              <a:t>Martha Paradise</a:t>
            </a:r>
          </a:p>
          <a:p>
            <a:pPr marL="0" indent="0" algn="ctr">
              <a:buNone/>
            </a:pPr>
            <a:r>
              <a:rPr lang="en-US" dirty="0" smtClean="0"/>
              <a:t>Dennis and Susie Kehoe</a:t>
            </a:r>
          </a:p>
          <a:p>
            <a:pPr marL="0" indent="0" algn="ctr">
              <a:buNone/>
            </a:pPr>
            <a:r>
              <a:rPr lang="en-US" dirty="0" smtClean="0"/>
              <a:t>Dennis and Jean Powell</a:t>
            </a:r>
          </a:p>
          <a:p>
            <a:pPr marL="0" indent="0" algn="ctr">
              <a:buNone/>
            </a:pPr>
            <a:r>
              <a:rPr lang="en-US" dirty="0" err="1" smtClean="0"/>
              <a:t>Gerrie</a:t>
            </a:r>
            <a:r>
              <a:rPr lang="en-US" dirty="0" smtClean="0"/>
              <a:t> Ridgway</a:t>
            </a:r>
          </a:p>
          <a:p>
            <a:pPr marL="0" indent="0" algn="ctr">
              <a:buNone/>
            </a:pPr>
            <a:r>
              <a:rPr lang="en-US" dirty="0" smtClean="0"/>
              <a:t>Tom and Pina Sullivan</a:t>
            </a:r>
          </a:p>
          <a:p>
            <a:pPr marL="0" indent="0" algn="ctr">
              <a:buNone/>
            </a:pPr>
            <a:r>
              <a:rPr lang="en-US" dirty="0" smtClean="0"/>
              <a:t>Liz and Tony Fernandez</a:t>
            </a:r>
          </a:p>
          <a:p>
            <a:pPr marL="0" indent="0" algn="ctr">
              <a:buNone/>
            </a:pPr>
            <a:r>
              <a:rPr lang="en-US" dirty="0" smtClean="0"/>
              <a:t>George and Vickie </a:t>
            </a:r>
            <a:r>
              <a:rPr lang="en-US" dirty="0" err="1" smtClean="0"/>
              <a:t>Ivancovich</a:t>
            </a:r>
            <a:endParaRPr lang="en-US" dirty="0" smtClean="0"/>
          </a:p>
          <a:p>
            <a:pPr marL="0" indent="0" algn="ctr">
              <a:buNone/>
            </a:pPr>
            <a:r>
              <a:rPr lang="en-US" dirty="0" smtClean="0"/>
              <a:t>Maxine Malini</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28</a:t>
            </a:fld>
            <a:endParaRPr lang="en-US"/>
          </a:p>
        </p:txBody>
      </p:sp>
    </p:spTree>
    <p:extLst>
      <p:ext uri="{BB962C8B-B14F-4D97-AF65-F5344CB8AC3E}">
        <p14:creationId xmlns:p14="http://schemas.microsoft.com/office/powerpoint/2010/main" val="3995884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 1988</a:t>
            </a:r>
            <a:endParaRPr lang="en-US" dirty="0"/>
          </a:p>
        </p:txBody>
      </p:sp>
      <p:pic>
        <p:nvPicPr>
          <p:cNvPr id="4" name="Picture 4" descr="E:\Scanned Shood Pix\Group 2-88.tif"/>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676400" y="3200400"/>
            <a:ext cx="5842504"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8908" y="1600200"/>
            <a:ext cx="7620000" cy="1077218"/>
          </a:xfrm>
          <a:prstGeom prst="rect">
            <a:avLst/>
          </a:prstGeom>
          <a:noFill/>
        </p:spPr>
        <p:txBody>
          <a:bodyPr wrap="square" rtlCol="0">
            <a:spAutoFit/>
          </a:bodyPr>
          <a:lstStyle/>
          <a:p>
            <a:pPr algn="ctr"/>
            <a:r>
              <a:rPr lang="en-US" sz="3200" dirty="0" smtClean="0"/>
              <a:t>Gayle, Maxine and Pat make their commitment to the Sisterhood</a:t>
            </a:r>
            <a:endParaRPr lang="en-US" sz="3200" dirty="0"/>
          </a:p>
        </p:txBody>
      </p:sp>
      <p:sp>
        <p:nvSpPr>
          <p:cNvPr id="3" name="Slide Number Placeholder 2"/>
          <p:cNvSpPr>
            <a:spLocks noGrp="1"/>
          </p:cNvSpPr>
          <p:nvPr>
            <p:ph type="sldNum" sz="quarter" idx="12"/>
          </p:nvPr>
        </p:nvSpPr>
        <p:spPr/>
        <p:txBody>
          <a:bodyPr/>
          <a:lstStyle/>
          <a:p>
            <a:fld id="{AEDC0C84-9302-4EFE-8642-70150C5F748D}" type="slidenum">
              <a:rPr lang="en-US" smtClean="0"/>
              <a:t>29</a:t>
            </a:fld>
            <a:endParaRPr lang="en-US"/>
          </a:p>
        </p:txBody>
      </p:sp>
    </p:spTree>
    <p:extLst>
      <p:ext uri="{BB962C8B-B14F-4D97-AF65-F5344CB8AC3E}">
        <p14:creationId xmlns:p14="http://schemas.microsoft.com/office/powerpoint/2010/main" val="278468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1974</a:t>
            </a:r>
            <a:endParaRPr lang="en-US" dirty="0"/>
          </a:p>
        </p:txBody>
      </p:sp>
      <p:sp>
        <p:nvSpPr>
          <p:cNvPr id="3" name="Content Placeholder 2"/>
          <p:cNvSpPr>
            <a:spLocks noGrp="1"/>
          </p:cNvSpPr>
          <p:nvPr>
            <p:ph idx="1"/>
          </p:nvPr>
        </p:nvSpPr>
        <p:spPr/>
        <p:txBody>
          <a:bodyPr/>
          <a:lstStyle/>
          <a:p>
            <a:pPr marL="0" indent="0" algn="just">
              <a:buNone/>
            </a:pPr>
            <a:r>
              <a:rPr lang="en-US" dirty="0" smtClean="0"/>
              <a:t>As early as the 1960’s, our members were active in parishes and dioceses from the Midwest to the California coast running prayer meetings, attending national and regional conferences and a variety of other works. Those stories will be told at another time.</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3</a:t>
            </a:fld>
            <a:endParaRPr lang="en-US"/>
          </a:p>
        </p:txBody>
      </p:sp>
    </p:spTree>
    <p:extLst>
      <p:ext uri="{BB962C8B-B14F-4D97-AF65-F5344CB8AC3E}">
        <p14:creationId xmlns:p14="http://schemas.microsoft.com/office/powerpoint/2010/main" val="925941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1988</a:t>
            </a:r>
            <a:endParaRPr lang="en-US" dirty="0"/>
          </a:p>
        </p:txBody>
      </p:sp>
      <p:sp>
        <p:nvSpPr>
          <p:cNvPr id="3" name="Content Placeholder 2"/>
          <p:cNvSpPr>
            <a:spLocks noGrp="1"/>
          </p:cNvSpPr>
          <p:nvPr>
            <p:ph idx="1"/>
          </p:nvPr>
        </p:nvSpPr>
        <p:spPr>
          <a:xfrm>
            <a:off x="152400" y="1600200"/>
            <a:ext cx="8839200" cy="4525963"/>
          </a:xfrm>
        </p:spPr>
        <p:txBody>
          <a:bodyPr/>
          <a:lstStyle/>
          <a:p>
            <a:pPr marL="0" indent="0" algn="ctr">
              <a:buNone/>
            </a:pPr>
            <a:r>
              <a:rPr lang="en-US" dirty="0" smtClean="0"/>
              <a:t>Sisterhood home is purchased in the neighborhood</a:t>
            </a:r>
            <a:endParaRPr lang="en-US" dirty="0"/>
          </a:p>
        </p:txBody>
      </p:sp>
      <p:pic>
        <p:nvPicPr>
          <p:cNvPr id="4" name="Picture 9" descr="E:\Scanned Shood Pix\House2.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2514600"/>
            <a:ext cx="67475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EDC0C84-9302-4EFE-8642-70150C5F748D}" type="slidenum">
              <a:rPr lang="en-US" smtClean="0"/>
              <a:t>30</a:t>
            </a:fld>
            <a:endParaRPr lang="en-US"/>
          </a:p>
        </p:txBody>
      </p:sp>
    </p:spTree>
    <p:extLst>
      <p:ext uri="{BB962C8B-B14F-4D97-AF65-F5344CB8AC3E}">
        <p14:creationId xmlns:p14="http://schemas.microsoft.com/office/powerpoint/2010/main" val="4056487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1988</a:t>
            </a:r>
            <a:endParaRPr lang="en-US" dirty="0"/>
          </a:p>
        </p:txBody>
      </p:sp>
      <p:sp>
        <p:nvSpPr>
          <p:cNvPr id="3" name="Content Placeholder 2"/>
          <p:cNvSpPr>
            <a:spLocks noGrp="1"/>
          </p:cNvSpPr>
          <p:nvPr>
            <p:ph idx="1"/>
          </p:nvPr>
        </p:nvSpPr>
        <p:spPr>
          <a:xfrm>
            <a:off x="152400" y="1295401"/>
            <a:ext cx="8763000" cy="2286000"/>
          </a:xfrm>
        </p:spPr>
        <p:txBody>
          <a:bodyPr>
            <a:normAutofit/>
          </a:bodyPr>
          <a:lstStyle/>
          <a:p>
            <a:pPr marL="0" indent="0" algn="ctr">
              <a:buNone/>
            </a:pPr>
            <a:r>
              <a:rPr lang="en-US" sz="2800" dirty="0" smtClean="0"/>
              <a:t>The Community governance is changed to create the Community Council with  an Overall Coordinator, four Principal Branch Coordinators and two Advisors</a:t>
            </a:r>
          </a:p>
          <a:p>
            <a:pPr marL="0" indent="0" algn="ctr">
              <a:buNone/>
            </a:pPr>
            <a:r>
              <a:rPr lang="en-US" sz="2800" dirty="0" smtClean="0"/>
              <a:t>John Mooney is selected as the first Overall Coordinator</a:t>
            </a:r>
            <a:endParaRPr lang="en-US" sz="2800" dirty="0"/>
          </a:p>
        </p:txBody>
      </p:sp>
      <p:sp>
        <p:nvSpPr>
          <p:cNvPr id="4" name="Slide Number Placeholder 3"/>
          <p:cNvSpPr>
            <a:spLocks noGrp="1"/>
          </p:cNvSpPr>
          <p:nvPr>
            <p:ph type="sldNum" sz="quarter" idx="12"/>
          </p:nvPr>
        </p:nvSpPr>
        <p:spPr/>
        <p:txBody>
          <a:bodyPr/>
          <a:lstStyle/>
          <a:p>
            <a:fld id="{AEDC0C84-9302-4EFE-8642-70150C5F748D}" type="slidenum">
              <a:rPr lang="en-US" smtClean="0"/>
              <a:t>31</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3276600"/>
            <a:ext cx="2461146" cy="3334603"/>
          </a:xfrm>
          <a:prstGeom prst="rect">
            <a:avLst/>
          </a:prstGeom>
        </p:spPr>
      </p:pic>
    </p:spTree>
    <p:extLst>
      <p:ext uri="{BB962C8B-B14F-4D97-AF65-F5344CB8AC3E}">
        <p14:creationId xmlns:p14="http://schemas.microsoft.com/office/powerpoint/2010/main" val="2954977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1989</a:t>
            </a:r>
            <a:endParaRPr lang="en-US" dirty="0"/>
          </a:p>
        </p:txBody>
      </p:sp>
      <p:sp>
        <p:nvSpPr>
          <p:cNvPr id="3" name="Content Placeholder 2"/>
          <p:cNvSpPr>
            <a:spLocks noGrp="1"/>
          </p:cNvSpPr>
          <p:nvPr>
            <p:ph idx="1"/>
          </p:nvPr>
        </p:nvSpPr>
        <p:spPr/>
        <p:txBody>
          <a:bodyPr/>
          <a:lstStyle/>
          <a:p>
            <a:pPr marL="0" indent="0" algn="ctr">
              <a:buNone/>
            </a:pPr>
            <a:r>
              <a:rPr lang="en-US" dirty="0" smtClean="0"/>
              <a:t>Come Away With Me for I Am a Merciful God</a:t>
            </a:r>
          </a:p>
          <a:p>
            <a:pPr marL="0" indent="0" algn="ctr">
              <a:buNone/>
            </a:pPr>
            <a:r>
              <a:rPr lang="en-US" dirty="0" smtClean="0"/>
              <a:t>1</a:t>
            </a:r>
            <a:r>
              <a:rPr lang="en-US" baseline="30000" dirty="0" smtClean="0"/>
              <a:t>st</a:t>
            </a:r>
            <a:r>
              <a:rPr lang="en-US" dirty="0" smtClean="0"/>
              <a:t> time children attend</a:t>
            </a:r>
          </a:p>
          <a:p>
            <a:pPr marL="0" indent="0" algn="ctr">
              <a:buNone/>
            </a:pPr>
            <a:r>
              <a:rPr lang="en-US" dirty="0" smtClean="0"/>
              <a:t>415 adults, 112 children, 18 of them are infants</a:t>
            </a:r>
          </a:p>
          <a:p>
            <a:pPr marL="0" indent="0" algn="ctr">
              <a:buNone/>
            </a:pPr>
            <a:r>
              <a:rPr lang="en-US" dirty="0" smtClean="0"/>
              <a:t>Dennis and Harriet McBride from Alleluia attend</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32</a:t>
            </a:fld>
            <a:endParaRPr lang="en-US"/>
          </a:p>
        </p:txBody>
      </p:sp>
    </p:spTree>
    <p:extLst>
      <p:ext uri="{BB962C8B-B14F-4D97-AF65-F5344CB8AC3E}">
        <p14:creationId xmlns:p14="http://schemas.microsoft.com/office/powerpoint/2010/main" val="1015425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February 1990</a:t>
            </a:r>
            <a:endParaRPr lang="en-US" dirty="0"/>
          </a:p>
        </p:txBody>
      </p:sp>
      <p:sp>
        <p:nvSpPr>
          <p:cNvPr id="3" name="Content Placeholder 2"/>
          <p:cNvSpPr>
            <a:spLocks noGrp="1"/>
          </p:cNvSpPr>
          <p:nvPr>
            <p:ph idx="1"/>
          </p:nvPr>
        </p:nvSpPr>
        <p:spPr>
          <a:xfrm>
            <a:off x="228600" y="1066800"/>
            <a:ext cx="8763000" cy="2743200"/>
          </a:xfrm>
        </p:spPr>
        <p:txBody>
          <a:bodyPr>
            <a:normAutofit/>
          </a:bodyPr>
          <a:lstStyle/>
          <a:p>
            <a:pPr marL="0" indent="0" algn="ctr">
              <a:buNone/>
            </a:pPr>
            <a:r>
              <a:rPr lang="en-US" sz="2800" dirty="0" smtClean="0"/>
              <a:t>Building City of the Lord</a:t>
            </a:r>
          </a:p>
          <a:p>
            <a:pPr marL="0" indent="0" algn="ctr">
              <a:buNone/>
            </a:pPr>
            <a:r>
              <a:rPr lang="en-US" sz="2800" dirty="0" smtClean="0"/>
              <a:t>1</a:t>
            </a:r>
            <a:r>
              <a:rPr lang="en-US" sz="2800" baseline="30000" dirty="0" smtClean="0"/>
              <a:t>st</a:t>
            </a:r>
            <a:r>
              <a:rPr lang="en-US" sz="2800" dirty="0" smtClean="0"/>
              <a:t> Covenant Assembly – covenanted members only</a:t>
            </a:r>
          </a:p>
          <a:p>
            <a:pPr marL="0" indent="0" algn="ctr">
              <a:buNone/>
            </a:pPr>
            <a:r>
              <a:rPr lang="en-US" sz="2800" dirty="0" smtClean="0"/>
              <a:t>The invitation to join the </a:t>
            </a:r>
          </a:p>
          <a:p>
            <a:pPr marL="0" indent="0" algn="ctr">
              <a:buNone/>
            </a:pPr>
            <a:r>
              <a:rPr lang="en-US" sz="2800" dirty="0" smtClean="0"/>
              <a:t>Catholic Fraternity is announced</a:t>
            </a:r>
          </a:p>
          <a:p>
            <a:pPr marL="0" indent="0" algn="ctr">
              <a:buNone/>
            </a:pPr>
            <a:r>
              <a:rPr lang="en-US" sz="2800" dirty="0" smtClean="0"/>
              <a:t>Prophecy: Bring the Cross to the Center</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5199" y="3581400"/>
            <a:ext cx="2519569" cy="3200399"/>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33</a:t>
            </a:fld>
            <a:endParaRPr lang="en-US"/>
          </a:p>
        </p:txBody>
      </p:sp>
    </p:spTree>
    <p:extLst>
      <p:ext uri="{BB962C8B-B14F-4D97-AF65-F5344CB8AC3E}">
        <p14:creationId xmlns:p14="http://schemas.microsoft.com/office/powerpoint/2010/main" val="2768836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1990</a:t>
            </a:r>
            <a:endParaRPr lang="en-US" dirty="0"/>
          </a:p>
        </p:txBody>
      </p:sp>
      <p:sp>
        <p:nvSpPr>
          <p:cNvPr id="3" name="Content Placeholder 2"/>
          <p:cNvSpPr>
            <a:spLocks noGrp="1"/>
          </p:cNvSpPr>
          <p:nvPr>
            <p:ph idx="1"/>
          </p:nvPr>
        </p:nvSpPr>
        <p:spPr>
          <a:xfrm>
            <a:off x="228600" y="1600200"/>
            <a:ext cx="8763000" cy="4525963"/>
          </a:xfrm>
        </p:spPr>
        <p:txBody>
          <a:bodyPr/>
          <a:lstStyle/>
          <a:p>
            <a:pPr marL="0" indent="0" algn="ctr">
              <a:buNone/>
            </a:pPr>
            <a:r>
              <a:rPr lang="en-US" dirty="0" smtClean="0"/>
              <a:t>Someone, it might have been Denny Powell, said,</a:t>
            </a:r>
          </a:p>
          <a:p>
            <a:pPr marL="0" indent="0" algn="ctr">
              <a:buNone/>
            </a:pPr>
            <a:r>
              <a:rPr lang="en-US" dirty="0" smtClean="0"/>
              <a:t>“Hey gang...let’s do a summer camp for the kids. It’ll be great!”</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34</a:t>
            </a:fld>
            <a:endParaRPr lang="en-US"/>
          </a:p>
        </p:txBody>
      </p:sp>
    </p:spTree>
    <p:extLst>
      <p:ext uri="{BB962C8B-B14F-4D97-AF65-F5344CB8AC3E}">
        <p14:creationId xmlns:p14="http://schemas.microsoft.com/office/powerpoint/2010/main" val="2891631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1990</a:t>
            </a:r>
            <a:endParaRPr lang="en-US" dirty="0"/>
          </a:p>
        </p:txBody>
      </p:sp>
      <p:sp>
        <p:nvSpPr>
          <p:cNvPr id="3" name="Content Placeholder 2"/>
          <p:cNvSpPr>
            <a:spLocks noGrp="1"/>
          </p:cNvSpPr>
          <p:nvPr>
            <p:ph idx="1"/>
          </p:nvPr>
        </p:nvSpPr>
        <p:spPr>
          <a:xfrm>
            <a:off x="76200" y="1600200"/>
            <a:ext cx="8915400" cy="4525963"/>
          </a:xfrm>
        </p:spPr>
        <p:txBody>
          <a:bodyPr/>
          <a:lstStyle/>
          <a:p>
            <a:pPr marL="0" indent="0" algn="ctr">
              <a:buNone/>
            </a:pPr>
            <a:r>
              <a:rPr lang="en-US" dirty="0" smtClean="0"/>
              <a:t>City of the Lord becomes a founding member of the </a:t>
            </a:r>
          </a:p>
          <a:p>
            <a:pPr marL="0" indent="0" algn="ctr">
              <a:buNone/>
            </a:pPr>
            <a:r>
              <a:rPr lang="en-US" dirty="0" smtClean="0"/>
              <a:t>Catholic Fraternity of Charismatic Covenant </a:t>
            </a:r>
          </a:p>
          <a:p>
            <a:pPr marL="0" indent="0" algn="ctr">
              <a:buNone/>
            </a:pPr>
            <a:r>
              <a:rPr lang="en-US" dirty="0" smtClean="0"/>
              <a:t>Communities and Fellowships</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35</a:t>
            </a:fld>
            <a:endParaRPr lang="en-US"/>
          </a:p>
        </p:txBody>
      </p:sp>
    </p:spTree>
    <p:extLst>
      <p:ext uri="{BB962C8B-B14F-4D97-AF65-F5344CB8AC3E}">
        <p14:creationId xmlns:p14="http://schemas.microsoft.com/office/powerpoint/2010/main" val="3636344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May 1991</a:t>
            </a:r>
            <a:endParaRPr lang="en-US" dirty="0"/>
          </a:p>
        </p:txBody>
      </p:sp>
      <p:sp>
        <p:nvSpPr>
          <p:cNvPr id="3" name="Content Placeholder 2"/>
          <p:cNvSpPr>
            <a:spLocks noGrp="1"/>
          </p:cNvSpPr>
          <p:nvPr>
            <p:ph idx="1"/>
          </p:nvPr>
        </p:nvSpPr>
        <p:spPr/>
        <p:txBody>
          <a:bodyPr/>
          <a:lstStyle/>
          <a:p>
            <a:pPr marL="0" indent="0" algn="ctr">
              <a:buNone/>
            </a:pPr>
            <a:r>
              <a:rPr lang="en-US" dirty="0" smtClean="0"/>
              <a:t>Power for Our Life Now</a:t>
            </a:r>
          </a:p>
          <a:p>
            <a:pPr marL="0" indent="0" algn="ctr">
              <a:buNone/>
            </a:pPr>
            <a:r>
              <a:rPr lang="en-US" dirty="0" smtClean="0"/>
              <a:t>1</a:t>
            </a:r>
            <a:r>
              <a:rPr lang="en-US" baseline="30000" dirty="0" smtClean="0"/>
              <a:t>st</a:t>
            </a:r>
            <a:r>
              <a:rPr lang="en-US" dirty="0" smtClean="0"/>
              <a:t> Pentecost Convocation</a:t>
            </a:r>
          </a:p>
          <a:p>
            <a:pPr marL="0" indent="0">
              <a:buNone/>
            </a:pP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36</a:t>
            </a:fld>
            <a:endParaRPr lang="en-US"/>
          </a:p>
        </p:txBody>
      </p:sp>
    </p:spTree>
    <p:extLst>
      <p:ext uri="{BB962C8B-B14F-4D97-AF65-F5344CB8AC3E}">
        <p14:creationId xmlns:p14="http://schemas.microsoft.com/office/powerpoint/2010/main" val="1084546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1991</a:t>
            </a:r>
            <a:endParaRPr lang="en-US" dirty="0"/>
          </a:p>
        </p:txBody>
      </p:sp>
      <p:sp>
        <p:nvSpPr>
          <p:cNvPr id="3" name="Content Placeholder 2"/>
          <p:cNvSpPr>
            <a:spLocks noGrp="1"/>
          </p:cNvSpPr>
          <p:nvPr>
            <p:ph idx="1"/>
          </p:nvPr>
        </p:nvSpPr>
        <p:spPr/>
        <p:txBody>
          <a:bodyPr/>
          <a:lstStyle/>
          <a:p>
            <a:pPr marL="0" indent="0" algn="ctr">
              <a:buNone/>
            </a:pPr>
            <a:r>
              <a:rPr lang="en-US" dirty="0" smtClean="0"/>
              <a:t>Jim and Denise are starting to figure out that they are in charge of summer camp</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37</a:t>
            </a:fld>
            <a:endParaRPr lang="en-US"/>
          </a:p>
        </p:txBody>
      </p:sp>
    </p:spTree>
    <p:extLst>
      <p:ext uri="{BB962C8B-B14F-4D97-AF65-F5344CB8AC3E}">
        <p14:creationId xmlns:p14="http://schemas.microsoft.com/office/powerpoint/2010/main" val="2096025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1991</a:t>
            </a:r>
            <a:endParaRPr lang="en-US" dirty="0"/>
          </a:p>
        </p:txBody>
      </p:sp>
      <p:sp>
        <p:nvSpPr>
          <p:cNvPr id="3" name="Content Placeholder 2"/>
          <p:cNvSpPr>
            <a:spLocks noGrp="1"/>
          </p:cNvSpPr>
          <p:nvPr>
            <p:ph idx="1"/>
          </p:nvPr>
        </p:nvSpPr>
        <p:spPr>
          <a:xfrm>
            <a:off x="457200" y="1600201"/>
            <a:ext cx="8229600" cy="2133600"/>
          </a:xfrm>
        </p:spPr>
        <p:txBody>
          <a:bodyPr/>
          <a:lstStyle/>
          <a:p>
            <a:pPr marL="0" indent="0" algn="ctr">
              <a:buNone/>
            </a:pPr>
            <a:r>
              <a:rPr lang="en-US" dirty="0" smtClean="0"/>
              <a:t>Father Charlie Goraieb is ordained for </a:t>
            </a:r>
          </a:p>
          <a:p>
            <a:pPr marL="0" indent="0" algn="ctr">
              <a:buNone/>
            </a:pPr>
            <a:r>
              <a:rPr lang="en-US" dirty="0" smtClean="0"/>
              <a:t>the Diocese of Phoenix becoming </a:t>
            </a:r>
          </a:p>
          <a:p>
            <a:pPr marL="0" indent="0" algn="ctr">
              <a:buNone/>
            </a:pPr>
            <a:r>
              <a:rPr lang="en-US" dirty="0" smtClean="0"/>
              <a:t>the first priest from City of the Lord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4653" y="3423975"/>
            <a:ext cx="2083086" cy="2835311"/>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38</a:t>
            </a:fld>
            <a:endParaRPr lang="en-US"/>
          </a:p>
        </p:txBody>
      </p:sp>
    </p:spTree>
    <p:extLst>
      <p:ext uri="{BB962C8B-B14F-4D97-AF65-F5344CB8AC3E}">
        <p14:creationId xmlns:p14="http://schemas.microsoft.com/office/powerpoint/2010/main" val="4013491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Pentecost 1992</a:t>
            </a:r>
            <a:endParaRPr lang="en-US" dirty="0"/>
          </a:p>
        </p:txBody>
      </p:sp>
      <p:sp>
        <p:nvSpPr>
          <p:cNvPr id="3" name="Content Placeholder 2"/>
          <p:cNvSpPr>
            <a:spLocks noGrp="1"/>
          </p:cNvSpPr>
          <p:nvPr>
            <p:ph idx="1"/>
          </p:nvPr>
        </p:nvSpPr>
        <p:spPr>
          <a:xfrm>
            <a:off x="457200" y="1524000"/>
            <a:ext cx="8229600" cy="2743199"/>
          </a:xfrm>
        </p:spPr>
        <p:txBody>
          <a:bodyPr>
            <a:normAutofit fontScale="92500" lnSpcReduction="20000"/>
          </a:bodyPr>
          <a:lstStyle/>
          <a:p>
            <a:pPr marL="0" indent="0" algn="ctr">
              <a:buNone/>
            </a:pPr>
            <a:r>
              <a:rPr lang="en-US" dirty="0" smtClean="0"/>
              <a:t>Mike and Patsy Gonzalez build and present </a:t>
            </a:r>
          </a:p>
          <a:p>
            <a:pPr marL="0" indent="0" algn="ctr">
              <a:buNone/>
            </a:pPr>
            <a:r>
              <a:rPr lang="en-US" dirty="0" smtClean="0"/>
              <a:t>the first altar to the Community Center.</a:t>
            </a:r>
          </a:p>
          <a:p>
            <a:pPr marL="0" indent="0" algn="ctr">
              <a:buNone/>
            </a:pPr>
            <a:r>
              <a:rPr lang="en-US" dirty="0" smtClean="0"/>
              <a:t>Later they presented the altar to Living Water and then an altar to the Cenacle.</a:t>
            </a:r>
          </a:p>
          <a:p>
            <a:pPr marL="0" indent="0" algn="ctr">
              <a:buNone/>
            </a:pPr>
            <a:r>
              <a:rPr lang="en-US" dirty="0" smtClean="0"/>
              <a:t>Six bishops and innumerable priests have celebrated Mass on our altars.</a:t>
            </a:r>
            <a:endParaRPr lang="en-US" dirty="0"/>
          </a:p>
        </p:txBody>
      </p:sp>
      <p:sp>
        <p:nvSpPr>
          <p:cNvPr id="4" name="TextBox 3"/>
          <p:cNvSpPr txBox="1"/>
          <p:nvPr/>
        </p:nvSpPr>
        <p:spPr>
          <a:xfrm>
            <a:off x="2743200" y="4191000"/>
            <a:ext cx="3505200" cy="2308324"/>
          </a:xfrm>
          <a:prstGeom prst="rect">
            <a:avLst/>
          </a:prstGeom>
          <a:noFill/>
        </p:spPr>
        <p:txBody>
          <a:bodyPr wrap="square" numCol="1" rtlCol="0">
            <a:spAutoFit/>
          </a:bodyPr>
          <a:lstStyle/>
          <a:p>
            <a:pPr algn="ctr"/>
            <a:r>
              <a:rPr lang="en-US" sz="2400" dirty="0" smtClean="0"/>
              <a:t>Bishop Thomas O’Brien</a:t>
            </a:r>
          </a:p>
          <a:p>
            <a:pPr algn="ctr"/>
            <a:r>
              <a:rPr lang="en-US" sz="2400" dirty="0" smtClean="0"/>
              <a:t>Bishop Thomas Olmsted</a:t>
            </a:r>
          </a:p>
          <a:p>
            <a:pPr algn="ctr"/>
            <a:r>
              <a:rPr lang="en-US" sz="2400" dirty="0" smtClean="0"/>
              <a:t>Bishop Eduardo Nevares</a:t>
            </a:r>
          </a:p>
          <a:p>
            <a:pPr algn="ctr"/>
            <a:r>
              <a:rPr lang="en-US" sz="2400" dirty="0" smtClean="0"/>
              <a:t>Bishop Paul </a:t>
            </a:r>
            <a:r>
              <a:rPr lang="en-US" sz="2400" dirty="0" err="1" smtClean="0"/>
              <a:t>Cordes</a:t>
            </a:r>
            <a:endParaRPr lang="en-US" sz="2400" dirty="0" smtClean="0"/>
          </a:p>
          <a:p>
            <a:pPr algn="ctr"/>
            <a:r>
              <a:rPr lang="en-US" sz="2400" dirty="0" smtClean="0"/>
              <a:t>Bishop Stanislaus </a:t>
            </a:r>
            <a:r>
              <a:rPr lang="en-US" sz="2400" dirty="0" err="1" smtClean="0"/>
              <a:t>Rylko</a:t>
            </a:r>
            <a:endParaRPr lang="en-US" sz="2400" dirty="0" smtClean="0"/>
          </a:p>
          <a:p>
            <a:pPr algn="ctr"/>
            <a:r>
              <a:rPr lang="en-US" sz="2400" dirty="0" smtClean="0"/>
              <a:t>Bishop Albert </a:t>
            </a:r>
            <a:r>
              <a:rPr lang="en-US" sz="2400" dirty="0" err="1" smtClean="0"/>
              <a:t>deMonleon</a:t>
            </a:r>
            <a:endParaRPr lang="en-US" sz="2400" dirty="0"/>
          </a:p>
        </p:txBody>
      </p:sp>
      <p:sp>
        <p:nvSpPr>
          <p:cNvPr id="5" name="Slide Number Placeholder 4"/>
          <p:cNvSpPr>
            <a:spLocks noGrp="1"/>
          </p:cNvSpPr>
          <p:nvPr>
            <p:ph type="sldNum" sz="quarter" idx="12"/>
          </p:nvPr>
        </p:nvSpPr>
        <p:spPr/>
        <p:txBody>
          <a:bodyPr/>
          <a:lstStyle/>
          <a:p>
            <a:fld id="{AEDC0C84-9302-4EFE-8642-70150C5F748D}" type="slidenum">
              <a:rPr lang="en-US" smtClean="0"/>
              <a:t>39</a:t>
            </a:fld>
            <a:endParaRPr lang="en-US"/>
          </a:p>
        </p:txBody>
      </p:sp>
    </p:spTree>
    <p:extLst>
      <p:ext uri="{BB962C8B-B14F-4D97-AF65-F5344CB8AC3E}">
        <p14:creationId xmlns:p14="http://schemas.microsoft.com/office/powerpoint/2010/main" val="31497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in 1973</a:t>
            </a:r>
            <a:endParaRPr lang="en-US" dirty="0"/>
          </a:p>
        </p:txBody>
      </p:sp>
      <p:sp>
        <p:nvSpPr>
          <p:cNvPr id="3" name="Content Placeholder 2"/>
          <p:cNvSpPr>
            <a:spLocks noGrp="1"/>
          </p:cNvSpPr>
          <p:nvPr>
            <p:ph idx="1"/>
          </p:nvPr>
        </p:nvSpPr>
        <p:spPr>
          <a:xfrm>
            <a:off x="228600" y="1600200"/>
            <a:ext cx="8839200" cy="4525963"/>
          </a:xfrm>
        </p:spPr>
        <p:txBody>
          <a:bodyPr/>
          <a:lstStyle/>
          <a:p>
            <a:pPr marL="0" indent="0" algn="ctr">
              <a:buNone/>
            </a:pPr>
            <a:r>
              <a:rPr lang="en-US" dirty="0" smtClean="0"/>
              <a:t>The folks in San Diego host the very first </a:t>
            </a:r>
          </a:p>
          <a:p>
            <a:pPr marL="0" indent="0" algn="ctr">
              <a:buNone/>
            </a:pPr>
            <a:r>
              <a:rPr lang="en-US" dirty="0" smtClean="0"/>
              <a:t>Western Regional Conference </a:t>
            </a:r>
          </a:p>
          <a:p>
            <a:pPr marL="0" indent="0" algn="ctr">
              <a:buNone/>
            </a:pPr>
            <a:r>
              <a:rPr lang="en-US" dirty="0" smtClean="0"/>
              <a:t>which became an annual event.</a:t>
            </a:r>
          </a:p>
          <a:p>
            <a:pPr marL="0" indent="0" algn="ctr">
              <a:buNone/>
            </a:pPr>
            <a:endParaRPr lang="en-US" dirty="0"/>
          </a:p>
          <a:p>
            <a:pPr marL="0" indent="0" algn="ctr">
              <a:buNone/>
            </a:pPr>
            <a:r>
              <a:rPr lang="en-US" dirty="0" smtClean="0"/>
              <a:t>These conferences were instrumental in bringing people from San Diego, Los Angeles, northern California and Arizona together to serve the Lord.</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4</a:t>
            </a:fld>
            <a:endParaRPr lang="en-US"/>
          </a:p>
        </p:txBody>
      </p:sp>
    </p:spTree>
    <p:extLst>
      <p:ext uri="{BB962C8B-B14F-4D97-AF65-F5344CB8AC3E}">
        <p14:creationId xmlns:p14="http://schemas.microsoft.com/office/powerpoint/2010/main" val="281441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1992</a:t>
            </a:r>
            <a:endParaRPr lang="en-US" dirty="0"/>
          </a:p>
        </p:txBody>
      </p:sp>
      <p:sp>
        <p:nvSpPr>
          <p:cNvPr id="3" name="Content Placeholder 2"/>
          <p:cNvSpPr>
            <a:spLocks noGrp="1"/>
          </p:cNvSpPr>
          <p:nvPr>
            <p:ph idx="1"/>
          </p:nvPr>
        </p:nvSpPr>
        <p:spPr/>
        <p:txBody>
          <a:bodyPr/>
          <a:lstStyle/>
          <a:p>
            <a:pPr marL="0" indent="0" algn="ctr">
              <a:buNone/>
            </a:pPr>
            <a:r>
              <a:rPr lang="en-US" dirty="0" smtClean="0"/>
              <a:t>Summer camp becomes Camp Powell</a:t>
            </a:r>
          </a:p>
          <a:p>
            <a:pPr marL="0" indent="0" algn="ctr">
              <a:buNone/>
            </a:pPr>
            <a:r>
              <a:rPr lang="en-US" dirty="0" smtClean="0"/>
              <a:t>Jim and Denise are starting to figure that </a:t>
            </a:r>
          </a:p>
          <a:p>
            <a:pPr marL="0" indent="0" algn="ctr">
              <a:buNone/>
            </a:pPr>
            <a:r>
              <a:rPr lang="en-US" dirty="0" smtClean="0"/>
              <a:t>this will be a life long labor of love.</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40</a:t>
            </a:fld>
            <a:endParaRPr lang="en-US"/>
          </a:p>
        </p:txBody>
      </p:sp>
    </p:spTree>
    <p:extLst>
      <p:ext uri="{BB962C8B-B14F-4D97-AF65-F5344CB8AC3E}">
        <p14:creationId xmlns:p14="http://schemas.microsoft.com/office/powerpoint/2010/main" val="3624899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1993</a:t>
            </a:r>
            <a:endParaRPr lang="en-US" dirty="0"/>
          </a:p>
        </p:txBody>
      </p:sp>
      <p:sp>
        <p:nvSpPr>
          <p:cNvPr id="3" name="Content Placeholder 2"/>
          <p:cNvSpPr>
            <a:spLocks noGrp="1"/>
          </p:cNvSpPr>
          <p:nvPr>
            <p:ph idx="1"/>
          </p:nvPr>
        </p:nvSpPr>
        <p:spPr>
          <a:xfrm>
            <a:off x="152400" y="1219200"/>
            <a:ext cx="8839200" cy="4525963"/>
          </a:xfrm>
        </p:spPr>
        <p:txBody>
          <a:bodyPr/>
          <a:lstStyle/>
          <a:p>
            <a:pPr marL="0" indent="0" algn="ctr">
              <a:buNone/>
            </a:pPr>
            <a:r>
              <a:rPr lang="en-US" sz="2800" dirty="0" smtClean="0"/>
              <a:t>Jesus is Lord – Source of Our Hope</a:t>
            </a:r>
          </a:p>
          <a:p>
            <a:pPr marL="0" indent="0" algn="ctr">
              <a:buNone/>
            </a:pPr>
            <a:r>
              <a:rPr lang="en-US" sz="2800" dirty="0" smtClean="0"/>
              <a:t>2</a:t>
            </a:r>
            <a:r>
              <a:rPr lang="en-US" sz="2800" baseline="30000" dirty="0" smtClean="0"/>
              <a:t>nd</a:t>
            </a:r>
            <a:r>
              <a:rPr lang="en-US" sz="2800" dirty="0" smtClean="0"/>
              <a:t> Pentecost Convocation</a:t>
            </a:r>
          </a:p>
          <a:p>
            <a:pPr marL="0" indent="0" algn="ctr">
              <a:buNone/>
            </a:pPr>
            <a:r>
              <a:rPr lang="en-US" sz="2800" dirty="0" smtClean="0"/>
              <a:t>Installation of the Icon of Mary – Our Lady of Signs</a:t>
            </a:r>
          </a:p>
          <a:p>
            <a:pPr marL="0" indent="0" algn="ctr">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0" y="2743200"/>
            <a:ext cx="3276600" cy="4103688"/>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41</a:t>
            </a:fld>
            <a:endParaRPr lang="en-US"/>
          </a:p>
        </p:txBody>
      </p:sp>
    </p:spTree>
    <p:extLst>
      <p:ext uri="{BB962C8B-B14F-4D97-AF65-F5344CB8AC3E}">
        <p14:creationId xmlns:p14="http://schemas.microsoft.com/office/powerpoint/2010/main" val="3363150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1994</a:t>
            </a:r>
            <a:endParaRPr lang="en-US" dirty="0"/>
          </a:p>
        </p:txBody>
      </p:sp>
      <p:sp>
        <p:nvSpPr>
          <p:cNvPr id="3" name="Content Placeholder 2"/>
          <p:cNvSpPr>
            <a:spLocks noGrp="1"/>
          </p:cNvSpPr>
          <p:nvPr>
            <p:ph idx="1"/>
          </p:nvPr>
        </p:nvSpPr>
        <p:spPr>
          <a:xfrm>
            <a:off x="457200" y="1295400"/>
            <a:ext cx="8229600" cy="4525963"/>
          </a:xfrm>
        </p:spPr>
        <p:txBody>
          <a:bodyPr/>
          <a:lstStyle/>
          <a:p>
            <a:pPr marL="0" indent="0" algn="ctr">
              <a:buNone/>
            </a:pPr>
            <a:r>
              <a:rPr lang="en-US" dirty="0" smtClean="0"/>
              <a:t>Celebrating 10 Years of Covenant Life</a:t>
            </a:r>
          </a:p>
          <a:p>
            <a:pPr marL="0" indent="0" algn="ctr">
              <a:buNone/>
            </a:pPr>
            <a:r>
              <a:rPr lang="en-US" dirty="0" smtClean="0"/>
              <a:t>2</a:t>
            </a:r>
            <a:r>
              <a:rPr lang="en-US" baseline="30000" dirty="0" smtClean="0"/>
              <a:t>nd</a:t>
            </a:r>
            <a:r>
              <a:rPr lang="en-US" dirty="0" smtClean="0"/>
              <a:t> Covenant Assembly</a:t>
            </a:r>
          </a:p>
          <a:p>
            <a:pPr marL="0" indent="0" algn="ctr">
              <a:buNone/>
            </a:pPr>
            <a:r>
              <a:rPr lang="en-US" dirty="0" smtClean="0"/>
              <a:t>Jim Jones is installed as new Overall Coordinator</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7292" y="3018692"/>
            <a:ext cx="2819400" cy="3642614"/>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42</a:t>
            </a:fld>
            <a:endParaRPr lang="en-US"/>
          </a:p>
        </p:txBody>
      </p:sp>
    </p:spTree>
    <p:extLst>
      <p:ext uri="{BB962C8B-B14F-4D97-AF65-F5344CB8AC3E}">
        <p14:creationId xmlns:p14="http://schemas.microsoft.com/office/powerpoint/2010/main" val="1787298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1995</a:t>
            </a:r>
            <a:endParaRPr lang="en-US" dirty="0"/>
          </a:p>
        </p:txBody>
      </p:sp>
      <p:sp>
        <p:nvSpPr>
          <p:cNvPr id="3" name="Content Placeholder 2"/>
          <p:cNvSpPr>
            <a:spLocks noGrp="1"/>
          </p:cNvSpPr>
          <p:nvPr>
            <p:ph idx="1"/>
          </p:nvPr>
        </p:nvSpPr>
        <p:spPr/>
        <p:txBody>
          <a:bodyPr/>
          <a:lstStyle/>
          <a:p>
            <a:pPr marL="0" indent="0" algn="ctr">
              <a:buNone/>
            </a:pPr>
            <a:r>
              <a:rPr lang="en-US" dirty="0" smtClean="0"/>
              <a:t>Living Together in a Covenant Community</a:t>
            </a:r>
          </a:p>
          <a:p>
            <a:pPr marL="0" indent="0" algn="ctr">
              <a:buNone/>
            </a:pPr>
            <a:r>
              <a:rPr lang="en-US" dirty="0" smtClean="0"/>
              <a:t>1</a:t>
            </a:r>
            <a:r>
              <a:rPr lang="en-US" baseline="30000" dirty="0" smtClean="0"/>
              <a:t>st</a:t>
            </a:r>
            <a:r>
              <a:rPr lang="en-US" dirty="0" smtClean="0"/>
              <a:t> Underway Convocation</a:t>
            </a:r>
          </a:p>
          <a:p>
            <a:pPr marL="0" indent="0" algn="ctr">
              <a:buNone/>
            </a:pPr>
            <a:r>
              <a:rPr lang="en-US" dirty="0" smtClean="0"/>
              <a:t>Only underway members </a:t>
            </a:r>
          </a:p>
          <a:p>
            <a:pPr marL="0" indent="0" algn="ctr">
              <a:buNone/>
            </a:pPr>
            <a:r>
              <a:rPr lang="en-US" dirty="0" smtClean="0"/>
              <a:t>and guests were invited</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43</a:t>
            </a:fld>
            <a:endParaRPr lang="en-US"/>
          </a:p>
        </p:txBody>
      </p:sp>
    </p:spTree>
    <p:extLst>
      <p:ext uri="{BB962C8B-B14F-4D97-AF65-F5344CB8AC3E}">
        <p14:creationId xmlns:p14="http://schemas.microsoft.com/office/powerpoint/2010/main" val="526288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1995</a:t>
            </a:r>
            <a:endParaRPr lang="en-US" dirty="0"/>
          </a:p>
        </p:txBody>
      </p:sp>
      <p:sp>
        <p:nvSpPr>
          <p:cNvPr id="3" name="Content Placeholder 2"/>
          <p:cNvSpPr>
            <a:spLocks noGrp="1"/>
          </p:cNvSpPr>
          <p:nvPr>
            <p:ph idx="1"/>
          </p:nvPr>
        </p:nvSpPr>
        <p:spPr/>
        <p:txBody>
          <a:bodyPr/>
          <a:lstStyle/>
          <a:p>
            <a:pPr marL="0" indent="0" algn="ctr">
              <a:buNone/>
            </a:pPr>
            <a:r>
              <a:rPr lang="en-US" dirty="0" smtClean="0"/>
              <a:t>Blessing of the </a:t>
            </a:r>
            <a:r>
              <a:rPr lang="en-US" i="1" dirty="0" smtClean="0"/>
              <a:t>Daughters of Zion </a:t>
            </a:r>
            <a:r>
              <a:rPr lang="en-US" dirty="0" smtClean="0"/>
              <a:t>icon </a:t>
            </a:r>
            <a:endParaRPr lang="en-US" dirty="0"/>
          </a:p>
        </p:txBody>
      </p:sp>
      <p:pic>
        <p:nvPicPr>
          <p:cNvPr id="4" name="Picture 5" descr="E:\Scanned Shood Pix\Group with Icon Dedication.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52505"/>
            <a:ext cx="4400550" cy="3060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E:\Scanned Shood Pix\FrCh and Icon.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6309" y="3505200"/>
            <a:ext cx="4022891" cy="296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EDC0C84-9302-4EFE-8642-70150C5F748D}" type="slidenum">
              <a:rPr lang="en-US" smtClean="0"/>
              <a:t>44</a:t>
            </a:fld>
            <a:endParaRPr lang="en-US"/>
          </a:p>
        </p:txBody>
      </p:sp>
    </p:spTree>
    <p:extLst>
      <p:ext uri="{BB962C8B-B14F-4D97-AF65-F5344CB8AC3E}">
        <p14:creationId xmlns:p14="http://schemas.microsoft.com/office/powerpoint/2010/main" val="3434109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1995</a:t>
            </a:r>
            <a:endParaRPr lang="en-US" dirty="0"/>
          </a:p>
        </p:txBody>
      </p:sp>
      <p:sp>
        <p:nvSpPr>
          <p:cNvPr id="3" name="Content Placeholder 2"/>
          <p:cNvSpPr>
            <a:spLocks noGrp="1"/>
          </p:cNvSpPr>
          <p:nvPr>
            <p:ph idx="1"/>
          </p:nvPr>
        </p:nvSpPr>
        <p:spPr/>
        <p:txBody>
          <a:bodyPr/>
          <a:lstStyle/>
          <a:p>
            <a:pPr marL="0" indent="0" algn="ctr">
              <a:buNone/>
            </a:pPr>
            <a:r>
              <a:rPr lang="en-US" dirty="0" smtClean="0"/>
              <a:t>1</a:t>
            </a:r>
            <a:r>
              <a:rPr lang="en-US" baseline="30000" dirty="0" smtClean="0"/>
              <a:t>st</a:t>
            </a:r>
            <a:r>
              <a:rPr lang="en-US" dirty="0" smtClean="0"/>
              <a:t> Community Founders Forum</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45</a:t>
            </a:fld>
            <a:endParaRPr lang="en-US"/>
          </a:p>
        </p:txBody>
      </p:sp>
    </p:spTree>
    <p:extLst>
      <p:ext uri="{BB962C8B-B14F-4D97-AF65-F5344CB8AC3E}">
        <p14:creationId xmlns:p14="http://schemas.microsoft.com/office/powerpoint/2010/main" val="4212145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1996</a:t>
            </a:r>
            <a:endParaRPr lang="en-US" dirty="0"/>
          </a:p>
        </p:txBody>
      </p:sp>
      <p:sp>
        <p:nvSpPr>
          <p:cNvPr id="3" name="Content Placeholder 2"/>
          <p:cNvSpPr>
            <a:spLocks noGrp="1"/>
          </p:cNvSpPr>
          <p:nvPr>
            <p:ph idx="1"/>
          </p:nvPr>
        </p:nvSpPr>
        <p:spPr>
          <a:xfrm>
            <a:off x="381000" y="1600200"/>
            <a:ext cx="8458200" cy="4525963"/>
          </a:xfrm>
        </p:spPr>
        <p:txBody>
          <a:bodyPr/>
          <a:lstStyle/>
          <a:p>
            <a:pPr marL="0" indent="0">
              <a:buNone/>
            </a:pPr>
            <a:r>
              <a:rPr lang="en-US" altLang="en-US" dirty="0"/>
              <a:t>Blessed Sacrament Installed in Sisterhood Chapel</a:t>
            </a:r>
            <a:endParaRPr lang="en-US" dirty="0"/>
          </a:p>
        </p:txBody>
      </p:sp>
      <p:pic>
        <p:nvPicPr>
          <p:cNvPr id="4" name="Picture 4" descr="E:\Scanned Shood Pix\Blessed Sacrament 96.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2362200"/>
            <a:ext cx="3352800" cy="2932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E:\Scanned Shood Pix\Blessed Sacrament Chapel.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3200400"/>
            <a:ext cx="3581400" cy="2811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AEDC0C84-9302-4EFE-8642-70150C5F748D}" type="slidenum">
              <a:rPr lang="en-US" smtClean="0"/>
              <a:t>46</a:t>
            </a:fld>
            <a:endParaRPr lang="en-US"/>
          </a:p>
        </p:txBody>
      </p:sp>
      <p:sp>
        <p:nvSpPr>
          <p:cNvPr id="7" name="TextBox 6"/>
          <p:cNvSpPr txBox="1"/>
          <p:nvPr/>
        </p:nvSpPr>
        <p:spPr>
          <a:xfrm>
            <a:off x="5486400" y="5410200"/>
            <a:ext cx="2438400" cy="369332"/>
          </a:xfrm>
          <a:prstGeom prst="rect">
            <a:avLst/>
          </a:prstGeom>
          <a:noFill/>
        </p:spPr>
        <p:txBody>
          <a:bodyPr wrap="square" rtlCol="0">
            <a:spAutoFit/>
          </a:bodyPr>
          <a:lstStyle/>
          <a:p>
            <a:r>
              <a:rPr lang="en-US" dirty="0" smtClean="0"/>
              <a:t>Father Daniel </a:t>
            </a:r>
            <a:r>
              <a:rPr lang="en-US" dirty="0" err="1" smtClean="0"/>
              <a:t>McCready</a:t>
            </a:r>
            <a:endParaRPr lang="en-US" dirty="0"/>
          </a:p>
        </p:txBody>
      </p:sp>
    </p:spTree>
    <p:extLst>
      <p:ext uri="{BB962C8B-B14F-4D97-AF65-F5344CB8AC3E}">
        <p14:creationId xmlns:p14="http://schemas.microsoft.com/office/powerpoint/2010/main" val="1010971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1996</a:t>
            </a:r>
            <a:endParaRPr lang="en-US" dirty="0"/>
          </a:p>
        </p:txBody>
      </p:sp>
      <p:sp>
        <p:nvSpPr>
          <p:cNvPr id="3" name="Content Placeholder 2"/>
          <p:cNvSpPr>
            <a:spLocks noGrp="1"/>
          </p:cNvSpPr>
          <p:nvPr>
            <p:ph idx="1"/>
          </p:nvPr>
        </p:nvSpPr>
        <p:spPr>
          <a:xfrm>
            <a:off x="381000" y="1295400"/>
            <a:ext cx="8534400" cy="4525963"/>
          </a:xfrm>
        </p:spPr>
        <p:txBody>
          <a:bodyPr>
            <a:normAutofit/>
          </a:bodyPr>
          <a:lstStyle/>
          <a:p>
            <a:pPr marL="0" indent="0">
              <a:buNone/>
            </a:pPr>
            <a:r>
              <a:rPr lang="en-US" sz="2400" dirty="0" smtClean="0"/>
              <a:t>Founding of the Cenacle of the Holy Spirit in the Community Center</a:t>
            </a:r>
            <a:endParaRPr lang="en-US" sz="2400" dirty="0"/>
          </a:p>
        </p:txBody>
      </p:sp>
      <p:pic>
        <p:nvPicPr>
          <p:cNvPr id="4" name="Picture 4" descr="E:\Scanned Shood Pix\Cenacle - Room Repair.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8556" y="2114550"/>
            <a:ext cx="3048000" cy="2076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E:\Scanned Shood Pix\Cenacle - After.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3756" y="2217737"/>
            <a:ext cx="2819400" cy="2035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descr="E:\Scanned Shood Pix\Cenacle  Cross.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5756" y="4427537"/>
            <a:ext cx="2743200" cy="2187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E:\Scanned Shood Pix\Cenacle - Merle &amp; Mary.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0956" y="4579937"/>
            <a:ext cx="2743200" cy="2011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AEDC0C84-9302-4EFE-8642-70150C5F748D}" type="slidenum">
              <a:rPr lang="en-US" smtClean="0"/>
              <a:t>47</a:t>
            </a:fld>
            <a:endParaRPr lang="en-US"/>
          </a:p>
        </p:txBody>
      </p:sp>
    </p:spTree>
    <p:extLst>
      <p:ext uri="{BB962C8B-B14F-4D97-AF65-F5344CB8AC3E}">
        <p14:creationId xmlns:p14="http://schemas.microsoft.com/office/powerpoint/2010/main" val="2552881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1996</a:t>
            </a:r>
            <a:endParaRPr lang="en-US" dirty="0"/>
          </a:p>
        </p:txBody>
      </p:sp>
      <p:sp>
        <p:nvSpPr>
          <p:cNvPr id="3" name="Content Placeholder 2"/>
          <p:cNvSpPr>
            <a:spLocks noGrp="1"/>
          </p:cNvSpPr>
          <p:nvPr>
            <p:ph idx="1"/>
          </p:nvPr>
        </p:nvSpPr>
        <p:spPr>
          <a:xfrm>
            <a:off x="228600" y="1219201"/>
            <a:ext cx="8610600" cy="2667000"/>
          </a:xfrm>
        </p:spPr>
        <p:txBody>
          <a:bodyPr>
            <a:normAutofit/>
          </a:bodyPr>
          <a:lstStyle/>
          <a:p>
            <a:pPr marL="0" indent="0" algn="ctr">
              <a:buNone/>
            </a:pPr>
            <a:r>
              <a:rPr lang="en-US" sz="2800" dirty="0" smtClean="0"/>
              <a:t>The Great Jubilee</a:t>
            </a:r>
          </a:p>
          <a:p>
            <a:pPr marL="0" indent="0" algn="ctr">
              <a:buNone/>
            </a:pPr>
            <a:r>
              <a:rPr lang="en-US" sz="2800" dirty="0" smtClean="0"/>
              <a:t>1</a:t>
            </a:r>
            <a:r>
              <a:rPr lang="en-US" sz="2800" baseline="30000" dirty="0" smtClean="0"/>
              <a:t>st</a:t>
            </a:r>
            <a:r>
              <a:rPr lang="en-US" sz="2800" dirty="0" smtClean="0"/>
              <a:t> North American Catholic Fraternity Conference</a:t>
            </a:r>
          </a:p>
          <a:p>
            <a:pPr marL="0" indent="0" algn="ctr">
              <a:buNone/>
            </a:pPr>
            <a:r>
              <a:rPr lang="en-US" sz="2800" dirty="0" smtClean="0"/>
              <a:t>Archbishop Paul </a:t>
            </a:r>
            <a:r>
              <a:rPr lang="en-US" sz="2800" dirty="0" err="1" smtClean="0"/>
              <a:t>Cordes</a:t>
            </a:r>
            <a:r>
              <a:rPr lang="en-US" sz="2800" dirty="0" smtClean="0"/>
              <a:t> (now Cardinal </a:t>
            </a:r>
            <a:r>
              <a:rPr lang="en-US" sz="2800" dirty="0" err="1" smtClean="0"/>
              <a:t>Cordes</a:t>
            </a:r>
            <a:r>
              <a:rPr lang="en-US" sz="2800" dirty="0" smtClean="0"/>
              <a:t>) and members of all the Fraternity communities attend</a:t>
            </a:r>
          </a:p>
          <a:p>
            <a:pPr marL="0" indent="0" algn="ctr">
              <a:buNone/>
            </a:pPr>
            <a:r>
              <a:rPr lang="en-US" sz="2800" dirty="0" smtClean="0"/>
              <a:t>Marks the beginning of our Countdown to Jubilee</a:t>
            </a:r>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05200" y="3657600"/>
            <a:ext cx="2133600" cy="3200400"/>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48</a:t>
            </a:fld>
            <a:endParaRPr lang="en-US"/>
          </a:p>
        </p:txBody>
      </p:sp>
    </p:spTree>
    <p:extLst>
      <p:ext uri="{BB962C8B-B14F-4D97-AF65-F5344CB8AC3E}">
        <p14:creationId xmlns:p14="http://schemas.microsoft.com/office/powerpoint/2010/main" val="1292784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1996</a:t>
            </a:r>
            <a:endParaRPr lang="en-US" dirty="0"/>
          </a:p>
        </p:txBody>
      </p:sp>
      <p:sp>
        <p:nvSpPr>
          <p:cNvPr id="3" name="Content Placeholder 2"/>
          <p:cNvSpPr>
            <a:spLocks noGrp="1"/>
          </p:cNvSpPr>
          <p:nvPr>
            <p:ph idx="1"/>
          </p:nvPr>
        </p:nvSpPr>
        <p:spPr>
          <a:xfrm>
            <a:off x="152400" y="1600200"/>
            <a:ext cx="8763000" cy="4525963"/>
          </a:xfrm>
        </p:spPr>
        <p:txBody>
          <a:bodyPr/>
          <a:lstStyle/>
          <a:p>
            <a:pPr marL="0" indent="0" algn="ctr">
              <a:buNone/>
            </a:pPr>
            <a:r>
              <a:rPr lang="en-US" dirty="0" smtClean="0"/>
              <a:t>The Monterey Branch is split into two branches:</a:t>
            </a:r>
          </a:p>
          <a:p>
            <a:pPr marL="0" indent="0" algn="ctr">
              <a:buNone/>
            </a:pPr>
            <a:r>
              <a:rPr lang="en-US" dirty="0" smtClean="0"/>
              <a:t>the Santa Cruz Branch and the Monterey Branch.</a:t>
            </a:r>
          </a:p>
          <a:p>
            <a:pPr marL="0" indent="0" algn="ctr">
              <a:buNone/>
            </a:pPr>
            <a:endParaRPr lang="en-US" dirty="0"/>
          </a:p>
          <a:p>
            <a:pPr marL="0" indent="0" algn="ctr">
              <a:buNone/>
            </a:pPr>
            <a:r>
              <a:rPr lang="en-US" dirty="0" smtClean="0"/>
              <a:t>In 2001 they were </a:t>
            </a:r>
            <a:r>
              <a:rPr lang="en-US" dirty="0" err="1" smtClean="0"/>
              <a:t>unsplit</a:t>
            </a:r>
            <a:r>
              <a:rPr lang="en-US" dirty="0" smtClean="0"/>
              <a:t>.</a:t>
            </a:r>
          </a:p>
          <a:p>
            <a:pPr marL="0" indent="0" algn="ctr">
              <a:buNone/>
            </a:pPr>
            <a:endParaRPr lang="en-US" dirty="0"/>
          </a:p>
          <a:p>
            <a:pPr marL="0" indent="0" algn="ctr">
              <a:buNone/>
            </a:pPr>
            <a:r>
              <a:rPr lang="en-US" dirty="0" smtClean="0"/>
              <a:t>Proving, therefore, you can unscramble eggs.</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49</a:t>
            </a:fld>
            <a:endParaRPr lang="en-US"/>
          </a:p>
        </p:txBody>
      </p:sp>
    </p:spTree>
    <p:extLst>
      <p:ext uri="{BB962C8B-B14F-4D97-AF65-F5344CB8AC3E}">
        <p14:creationId xmlns:p14="http://schemas.microsoft.com/office/powerpoint/2010/main" val="367868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1974</a:t>
            </a:r>
            <a:endParaRPr lang="en-US" dirty="0"/>
          </a:p>
        </p:txBody>
      </p:sp>
      <p:sp>
        <p:nvSpPr>
          <p:cNvPr id="3" name="Content Placeholder 2"/>
          <p:cNvSpPr>
            <a:spLocks noGrp="1"/>
          </p:cNvSpPr>
          <p:nvPr>
            <p:ph idx="1"/>
          </p:nvPr>
        </p:nvSpPr>
        <p:spPr>
          <a:xfrm>
            <a:off x="457200" y="1600201"/>
            <a:ext cx="8229600" cy="1143000"/>
          </a:xfrm>
        </p:spPr>
        <p:txBody>
          <a:bodyPr/>
          <a:lstStyle/>
          <a:p>
            <a:pPr marL="0" indent="0" algn="ctr">
              <a:buNone/>
            </a:pPr>
            <a:r>
              <a:rPr lang="en-US" sz="2800" dirty="0" smtClean="0"/>
              <a:t>People of Joy is Founded</a:t>
            </a:r>
          </a:p>
          <a:p>
            <a:pPr marL="0" indent="0" algn="ctr">
              <a:buNone/>
            </a:pPr>
            <a:r>
              <a:rPr lang="en-US" sz="2800" dirty="0" smtClean="0"/>
              <a:t>Founding members still with us:</a:t>
            </a:r>
          </a:p>
        </p:txBody>
      </p:sp>
      <p:sp>
        <p:nvSpPr>
          <p:cNvPr id="4" name="TextBox 3"/>
          <p:cNvSpPr txBox="1"/>
          <p:nvPr/>
        </p:nvSpPr>
        <p:spPr>
          <a:xfrm>
            <a:off x="1447800" y="2743200"/>
            <a:ext cx="6781800" cy="2677656"/>
          </a:xfrm>
          <a:prstGeom prst="rect">
            <a:avLst/>
          </a:prstGeom>
          <a:noFill/>
        </p:spPr>
        <p:txBody>
          <a:bodyPr wrap="square" numCol="2" rtlCol="0">
            <a:spAutoFit/>
          </a:bodyPr>
          <a:lstStyle/>
          <a:p>
            <a:r>
              <a:rPr lang="en-US" sz="2800" dirty="0" smtClean="0"/>
              <a:t>Jim Donohue</a:t>
            </a:r>
          </a:p>
          <a:p>
            <a:r>
              <a:rPr lang="en-US" sz="2800" dirty="0" smtClean="0"/>
              <a:t>Bill Eberhardt</a:t>
            </a:r>
          </a:p>
          <a:p>
            <a:r>
              <a:rPr lang="en-US" sz="2800" dirty="0" smtClean="0"/>
              <a:t>Gayle Gibson</a:t>
            </a:r>
          </a:p>
          <a:p>
            <a:r>
              <a:rPr lang="en-US" sz="2800" dirty="0" smtClean="0"/>
              <a:t>Jerry Johnson</a:t>
            </a:r>
          </a:p>
          <a:p>
            <a:r>
              <a:rPr lang="en-US" sz="2800" dirty="0" smtClean="0"/>
              <a:t>Carole Johnson</a:t>
            </a:r>
          </a:p>
          <a:p>
            <a:r>
              <a:rPr lang="en-US" sz="2800" dirty="0" smtClean="0"/>
              <a:t>Jim Jones</a:t>
            </a:r>
          </a:p>
          <a:p>
            <a:r>
              <a:rPr lang="en-US" sz="2800" dirty="0" smtClean="0"/>
              <a:t>Carol Jones</a:t>
            </a:r>
          </a:p>
          <a:p>
            <a:r>
              <a:rPr lang="en-US" sz="2800" dirty="0" smtClean="0"/>
              <a:t>Ed LeBeau</a:t>
            </a:r>
          </a:p>
          <a:p>
            <a:r>
              <a:rPr lang="en-US" sz="2800" dirty="0" smtClean="0"/>
              <a:t>Carolyn LeBeau</a:t>
            </a:r>
          </a:p>
          <a:p>
            <a:r>
              <a:rPr lang="en-US" sz="2800" dirty="0" smtClean="0"/>
              <a:t>Mary Lou Kockelman</a:t>
            </a:r>
          </a:p>
          <a:p>
            <a:r>
              <a:rPr lang="en-US" sz="2800" dirty="0" smtClean="0"/>
              <a:t>Helen Peterson Gasca</a:t>
            </a:r>
          </a:p>
          <a:p>
            <a:endParaRPr lang="en-US" dirty="0"/>
          </a:p>
        </p:txBody>
      </p:sp>
      <p:sp>
        <p:nvSpPr>
          <p:cNvPr id="5" name="Slide Number Placeholder 4"/>
          <p:cNvSpPr>
            <a:spLocks noGrp="1"/>
          </p:cNvSpPr>
          <p:nvPr>
            <p:ph type="sldNum" sz="quarter" idx="12"/>
          </p:nvPr>
        </p:nvSpPr>
        <p:spPr/>
        <p:txBody>
          <a:bodyPr/>
          <a:lstStyle/>
          <a:p>
            <a:fld id="{AEDC0C84-9302-4EFE-8642-70150C5F748D}" type="slidenum">
              <a:rPr lang="en-US" smtClean="0"/>
              <a:t>5</a:t>
            </a:fld>
            <a:endParaRPr lang="en-US"/>
          </a:p>
        </p:txBody>
      </p:sp>
    </p:spTree>
    <p:extLst>
      <p:ext uri="{BB962C8B-B14F-4D97-AF65-F5344CB8AC3E}">
        <p14:creationId xmlns:p14="http://schemas.microsoft.com/office/powerpoint/2010/main" val="1130019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1996</a:t>
            </a:r>
            <a:endParaRPr lang="en-US" dirty="0"/>
          </a:p>
        </p:txBody>
      </p:sp>
      <p:sp>
        <p:nvSpPr>
          <p:cNvPr id="3" name="Content Placeholder 2"/>
          <p:cNvSpPr>
            <a:spLocks noGrp="1"/>
          </p:cNvSpPr>
          <p:nvPr>
            <p:ph idx="1"/>
          </p:nvPr>
        </p:nvSpPr>
        <p:spPr/>
        <p:txBody>
          <a:bodyPr/>
          <a:lstStyle/>
          <a:p>
            <a:pPr marL="0" indent="0" algn="ctr">
              <a:buNone/>
            </a:pPr>
            <a:r>
              <a:rPr lang="en-US" dirty="0" smtClean="0"/>
              <a:t>Ed Wilmowski calls for a Community-wide teen retreat. A few years later we held the first Community-wide kids retreat.</a:t>
            </a:r>
          </a:p>
          <a:p>
            <a:pPr marL="0" indent="0" algn="ctr">
              <a:buNone/>
            </a:pPr>
            <a:r>
              <a:rPr lang="en-US" dirty="0" smtClean="0"/>
              <a:t>These two annual events have brought our children and many of their friends into the Baptism of the Holy Spirit.</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50</a:t>
            </a:fld>
            <a:endParaRPr lang="en-US"/>
          </a:p>
        </p:txBody>
      </p:sp>
    </p:spTree>
    <p:extLst>
      <p:ext uri="{BB962C8B-B14F-4D97-AF65-F5344CB8AC3E}">
        <p14:creationId xmlns:p14="http://schemas.microsoft.com/office/powerpoint/2010/main" val="2594174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1997</a:t>
            </a:r>
            <a:endParaRPr lang="en-US" dirty="0"/>
          </a:p>
        </p:txBody>
      </p:sp>
      <p:sp>
        <p:nvSpPr>
          <p:cNvPr id="3" name="Content Placeholder 2"/>
          <p:cNvSpPr>
            <a:spLocks noGrp="1"/>
          </p:cNvSpPr>
          <p:nvPr>
            <p:ph idx="1"/>
          </p:nvPr>
        </p:nvSpPr>
        <p:spPr>
          <a:xfrm>
            <a:off x="457200" y="1295401"/>
            <a:ext cx="8229600" cy="2667000"/>
          </a:xfrm>
        </p:spPr>
        <p:txBody>
          <a:bodyPr>
            <a:normAutofit/>
          </a:bodyPr>
          <a:lstStyle/>
          <a:p>
            <a:pPr marL="0" indent="0" algn="ctr">
              <a:buNone/>
            </a:pPr>
            <a:r>
              <a:rPr lang="en-US" sz="2800" dirty="0" smtClean="0"/>
              <a:t>Jesus Christ – Yesterday, Today and Forever</a:t>
            </a:r>
          </a:p>
          <a:p>
            <a:pPr marL="0" indent="0" algn="ctr">
              <a:buNone/>
            </a:pPr>
            <a:r>
              <a:rPr lang="en-US" sz="2800" dirty="0" smtClean="0"/>
              <a:t>Our 9</a:t>
            </a:r>
            <a:r>
              <a:rPr lang="en-US" sz="2800" baseline="30000" dirty="0" smtClean="0"/>
              <a:t>th</a:t>
            </a:r>
            <a:r>
              <a:rPr lang="en-US" sz="2800" dirty="0" smtClean="0"/>
              <a:t> Convocation</a:t>
            </a:r>
          </a:p>
          <a:p>
            <a:pPr marL="0" indent="0" algn="ctr">
              <a:buNone/>
            </a:pPr>
            <a:r>
              <a:rPr lang="en-US" sz="2800" dirty="0" smtClean="0"/>
              <a:t>Youth to Youth Ministry from </a:t>
            </a:r>
          </a:p>
          <a:p>
            <a:pPr marL="0" indent="0" algn="ctr">
              <a:buNone/>
            </a:pPr>
            <a:r>
              <a:rPr lang="en-US" sz="2800" dirty="0" smtClean="0"/>
              <a:t>Mount Zion Community ministers to us</a:t>
            </a:r>
          </a:p>
          <a:p>
            <a:pPr marL="0" indent="0" algn="ctr">
              <a:buNone/>
            </a:pPr>
            <a:r>
              <a:rPr lang="en-US" sz="2800" dirty="0" smtClean="0"/>
              <a:t>Father Rick Thomas speaks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9834" y="3810000"/>
            <a:ext cx="2155166" cy="3005889"/>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51</a:t>
            </a:fld>
            <a:endParaRPr lang="en-US"/>
          </a:p>
        </p:txBody>
      </p:sp>
    </p:spTree>
    <p:extLst>
      <p:ext uri="{BB962C8B-B14F-4D97-AF65-F5344CB8AC3E}">
        <p14:creationId xmlns:p14="http://schemas.microsoft.com/office/powerpoint/2010/main" val="1484880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Pentecost 1998</a:t>
            </a:r>
            <a:endParaRPr lang="en-US" dirty="0"/>
          </a:p>
        </p:txBody>
      </p:sp>
      <p:sp>
        <p:nvSpPr>
          <p:cNvPr id="3" name="Content Placeholder 2"/>
          <p:cNvSpPr>
            <a:spLocks noGrp="1"/>
          </p:cNvSpPr>
          <p:nvPr>
            <p:ph idx="1"/>
          </p:nvPr>
        </p:nvSpPr>
        <p:spPr>
          <a:xfrm>
            <a:off x="152400" y="1219200"/>
            <a:ext cx="8839200" cy="5257800"/>
          </a:xfrm>
        </p:spPr>
        <p:txBody>
          <a:bodyPr/>
          <a:lstStyle/>
          <a:p>
            <a:pPr marL="0" indent="0" algn="ctr">
              <a:buNone/>
            </a:pPr>
            <a:r>
              <a:rPr lang="en-US" sz="2400" dirty="0" smtClean="0"/>
              <a:t>Catholic Fraternity Conference in Rome in response </a:t>
            </a:r>
          </a:p>
          <a:p>
            <a:pPr marL="0" indent="0" algn="ctr">
              <a:buNone/>
            </a:pPr>
            <a:r>
              <a:rPr lang="en-US" sz="2400" dirty="0" smtClean="0"/>
              <a:t>to the invitation of John Paul II for all of the </a:t>
            </a:r>
          </a:p>
          <a:p>
            <a:pPr marL="0" indent="0" algn="ctr">
              <a:buNone/>
            </a:pPr>
            <a:r>
              <a:rPr lang="en-US" sz="2400" dirty="0" smtClean="0"/>
              <a:t>renewal movements and communities to celebrate with him.</a:t>
            </a:r>
          </a:p>
          <a:p>
            <a:pPr marL="0" indent="0">
              <a:buNone/>
            </a:pPr>
            <a:endParaRPr lang="en-US" dirty="0"/>
          </a:p>
        </p:txBody>
      </p:sp>
      <p:pic>
        <p:nvPicPr>
          <p:cNvPr id="4" name="Picture 5" descr="E:\Scanned Shood Pix\Rome 98 - JPII.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2563289"/>
            <a:ext cx="2759075" cy="2397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E:\Scanned Shood Pix\Rome 98 - Wave to Pop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4544489"/>
            <a:ext cx="2819400" cy="2247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E:\Scanned Shood Pix\Rome 98 - Group shot.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7125" y="5128689"/>
            <a:ext cx="3216275" cy="1719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descr="E:\Scanned Shood Pix\Rome 98 - Cath Frat Conf.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2715689"/>
            <a:ext cx="2940050" cy="1555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AEDC0C84-9302-4EFE-8642-70150C5F748D}" type="slidenum">
              <a:rPr lang="en-US" smtClean="0"/>
              <a:t>52</a:t>
            </a:fld>
            <a:endParaRPr lang="en-US"/>
          </a:p>
        </p:txBody>
      </p:sp>
    </p:spTree>
    <p:extLst>
      <p:ext uri="{BB962C8B-B14F-4D97-AF65-F5344CB8AC3E}">
        <p14:creationId xmlns:p14="http://schemas.microsoft.com/office/powerpoint/2010/main" val="3728340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1999</a:t>
            </a:r>
            <a:endParaRPr lang="en-US" dirty="0"/>
          </a:p>
        </p:txBody>
      </p:sp>
      <p:sp>
        <p:nvSpPr>
          <p:cNvPr id="3" name="Content Placeholder 2"/>
          <p:cNvSpPr>
            <a:spLocks noGrp="1"/>
          </p:cNvSpPr>
          <p:nvPr>
            <p:ph idx="1"/>
          </p:nvPr>
        </p:nvSpPr>
        <p:spPr>
          <a:xfrm>
            <a:off x="457200" y="1371600"/>
            <a:ext cx="8229600" cy="2285999"/>
          </a:xfrm>
        </p:spPr>
        <p:txBody>
          <a:bodyPr>
            <a:normAutofit/>
          </a:bodyPr>
          <a:lstStyle/>
          <a:p>
            <a:pPr marL="0" indent="0" algn="ctr">
              <a:buNone/>
            </a:pPr>
            <a:r>
              <a:rPr lang="en-US" sz="2800" dirty="0" smtClean="0"/>
              <a:t>Return to the Father</a:t>
            </a:r>
          </a:p>
          <a:p>
            <a:pPr marL="0" indent="0" algn="ctr">
              <a:buNone/>
            </a:pPr>
            <a:r>
              <a:rPr lang="en-US" sz="2800" dirty="0" smtClean="0"/>
              <a:t>Our 10</a:t>
            </a:r>
            <a:r>
              <a:rPr lang="en-US" sz="2800" baseline="30000" dirty="0" smtClean="0"/>
              <a:t>th</a:t>
            </a:r>
            <a:r>
              <a:rPr lang="en-US" sz="2800" dirty="0" smtClean="0"/>
              <a:t> Convocation</a:t>
            </a:r>
          </a:p>
          <a:p>
            <a:pPr marL="0" indent="0" algn="ctr">
              <a:buNone/>
            </a:pPr>
            <a:r>
              <a:rPr lang="en-US" sz="2800" dirty="0" smtClean="0"/>
              <a:t>Guests from Mexican communities attend</a:t>
            </a:r>
          </a:p>
          <a:p>
            <a:pPr marL="0" indent="0" algn="ctr">
              <a:buNone/>
            </a:pPr>
            <a:r>
              <a:rPr lang="en-US" sz="2800" dirty="0" smtClean="0"/>
              <a:t>Ed Wilmowski is installed as Overall Coordinator</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4519" y="3429000"/>
            <a:ext cx="4793022" cy="3429000"/>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53</a:t>
            </a:fld>
            <a:endParaRPr lang="en-US"/>
          </a:p>
        </p:txBody>
      </p:sp>
    </p:spTree>
    <p:extLst>
      <p:ext uri="{BB962C8B-B14F-4D97-AF65-F5344CB8AC3E}">
        <p14:creationId xmlns:p14="http://schemas.microsoft.com/office/powerpoint/2010/main" val="1160183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2000</a:t>
            </a:r>
            <a:endParaRPr lang="en-US" dirty="0"/>
          </a:p>
        </p:txBody>
      </p:sp>
      <p:sp>
        <p:nvSpPr>
          <p:cNvPr id="3" name="Content Placeholder 2"/>
          <p:cNvSpPr>
            <a:spLocks noGrp="1"/>
          </p:cNvSpPr>
          <p:nvPr>
            <p:ph idx="1"/>
          </p:nvPr>
        </p:nvSpPr>
        <p:spPr>
          <a:xfrm>
            <a:off x="152400" y="1600200"/>
            <a:ext cx="8839200" cy="4525963"/>
          </a:xfrm>
        </p:spPr>
        <p:txBody>
          <a:bodyPr>
            <a:normAutofit/>
          </a:bodyPr>
          <a:lstStyle/>
          <a:p>
            <a:pPr marL="0" indent="0" algn="ctr">
              <a:buNone/>
            </a:pPr>
            <a:r>
              <a:rPr lang="en-US" sz="2800" dirty="0" smtClean="0"/>
              <a:t>City of the Lord Family Celebrates the Jubilee</a:t>
            </a:r>
          </a:p>
          <a:p>
            <a:pPr marL="0" indent="0" algn="ctr">
              <a:buNone/>
            </a:pPr>
            <a:r>
              <a:rPr lang="en-US" sz="2800" dirty="0" smtClean="0"/>
              <a:t>Our 11</a:t>
            </a:r>
            <a:r>
              <a:rPr lang="en-US" sz="2800" baseline="30000" dirty="0" smtClean="0"/>
              <a:t>th</a:t>
            </a:r>
            <a:r>
              <a:rPr lang="en-US" sz="2800" dirty="0" smtClean="0"/>
              <a:t> Convocation</a:t>
            </a:r>
          </a:p>
          <a:p>
            <a:pPr marL="0" indent="0" algn="ctr">
              <a:buNone/>
            </a:pPr>
            <a:r>
              <a:rPr lang="en-US" sz="2800" dirty="0" smtClean="0"/>
              <a:t>Exhortation: If Ever There Was a Time – This is the Year</a:t>
            </a:r>
          </a:p>
          <a:p>
            <a:pPr marL="0" indent="0" algn="ctr">
              <a:buNone/>
            </a:pPr>
            <a:r>
              <a:rPr lang="en-US" sz="2800" dirty="0"/>
              <a:t>267 Adults and </a:t>
            </a:r>
            <a:r>
              <a:rPr lang="en-US" sz="2800" dirty="0" smtClean="0"/>
              <a:t>222 children attend</a:t>
            </a:r>
            <a:endParaRPr lang="en-US" sz="2800" dirty="0"/>
          </a:p>
        </p:txBody>
      </p:sp>
      <p:pic>
        <p:nvPicPr>
          <p:cNvPr id="4" name="Picture 1028" descr="E:\Scanned Shood Pix\2000 - Logo.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7244" y="3636546"/>
            <a:ext cx="2438400" cy="32214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EDC0C84-9302-4EFE-8642-70150C5F748D}" type="slidenum">
              <a:rPr lang="en-US" smtClean="0"/>
              <a:t>54</a:t>
            </a:fld>
            <a:endParaRPr lang="en-US"/>
          </a:p>
        </p:txBody>
      </p:sp>
    </p:spTree>
    <p:extLst>
      <p:ext uri="{BB962C8B-B14F-4D97-AF65-F5344CB8AC3E}">
        <p14:creationId xmlns:p14="http://schemas.microsoft.com/office/powerpoint/2010/main" val="1277652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2001</a:t>
            </a:r>
            <a:endParaRPr lang="en-US" dirty="0"/>
          </a:p>
        </p:txBody>
      </p:sp>
      <p:sp>
        <p:nvSpPr>
          <p:cNvPr id="3" name="Content Placeholder 2"/>
          <p:cNvSpPr>
            <a:spLocks noGrp="1"/>
          </p:cNvSpPr>
          <p:nvPr>
            <p:ph idx="1"/>
          </p:nvPr>
        </p:nvSpPr>
        <p:spPr/>
        <p:txBody>
          <a:bodyPr/>
          <a:lstStyle/>
          <a:p>
            <a:pPr marL="0" indent="0" algn="ctr">
              <a:buNone/>
            </a:pPr>
            <a:r>
              <a:rPr lang="en-US" dirty="0" smtClean="0"/>
              <a:t>What It Means to Live a Life Together</a:t>
            </a:r>
          </a:p>
          <a:p>
            <a:pPr marL="0" indent="0" algn="ctr">
              <a:buNone/>
            </a:pPr>
            <a:r>
              <a:rPr lang="en-US" dirty="0" smtClean="0"/>
              <a:t>3</a:t>
            </a:r>
            <a:r>
              <a:rPr lang="en-US" baseline="30000" dirty="0" smtClean="0"/>
              <a:t>rd</a:t>
            </a:r>
            <a:r>
              <a:rPr lang="en-US" dirty="0" smtClean="0"/>
              <a:t> Covenant Celebration</a:t>
            </a:r>
          </a:p>
          <a:p>
            <a:pPr marL="0" indent="0" algn="ctr">
              <a:buNone/>
            </a:pPr>
            <a:r>
              <a:rPr lang="en-US" dirty="0" smtClean="0"/>
              <a:t>Part of the Covenant review process </a:t>
            </a:r>
          </a:p>
          <a:p>
            <a:pPr marL="0" indent="0" algn="ctr">
              <a:buNone/>
            </a:pPr>
            <a:r>
              <a:rPr lang="en-US" dirty="0" smtClean="0"/>
              <a:t>that was begun in June of 2000</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55</a:t>
            </a:fld>
            <a:endParaRPr lang="en-US"/>
          </a:p>
        </p:txBody>
      </p:sp>
    </p:spTree>
    <p:extLst>
      <p:ext uri="{BB962C8B-B14F-4D97-AF65-F5344CB8AC3E}">
        <p14:creationId xmlns:p14="http://schemas.microsoft.com/office/powerpoint/2010/main" val="3453039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2001</a:t>
            </a:r>
            <a:endParaRPr lang="en-US" dirty="0"/>
          </a:p>
        </p:txBody>
      </p:sp>
      <p:sp>
        <p:nvSpPr>
          <p:cNvPr id="3" name="Content Placeholder 2"/>
          <p:cNvSpPr>
            <a:spLocks noGrp="1"/>
          </p:cNvSpPr>
          <p:nvPr>
            <p:ph idx="1"/>
          </p:nvPr>
        </p:nvSpPr>
        <p:spPr/>
        <p:txBody>
          <a:bodyPr/>
          <a:lstStyle/>
          <a:p>
            <a:pPr marL="0" indent="0" algn="ctr">
              <a:buNone/>
            </a:pPr>
            <a:r>
              <a:rPr lang="en-US" dirty="0" smtClean="0"/>
              <a:t>1</a:t>
            </a:r>
            <a:r>
              <a:rPr lang="en-US" baseline="30000" dirty="0" smtClean="0"/>
              <a:t>st</a:t>
            </a:r>
            <a:r>
              <a:rPr lang="en-US" dirty="0" smtClean="0"/>
              <a:t> Youth Arise class moves in upstairs</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56</a:t>
            </a:fld>
            <a:endParaRPr lang="en-US"/>
          </a:p>
        </p:txBody>
      </p:sp>
    </p:spTree>
    <p:extLst>
      <p:ext uri="{BB962C8B-B14F-4D97-AF65-F5344CB8AC3E}">
        <p14:creationId xmlns:p14="http://schemas.microsoft.com/office/powerpoint/2010/main" val="47926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2002</a:t>
            </a:r>
            <a:endParaRPr lang="en-US" dirty="0"/>
          </a:p>
        </p:txBody>
      </p:sp>
      <p:sp>
        <p:nvSpPr>
          <p:cNvPr id="3" name="Content Placeholder 2"/>
          <p:cNvSpPr>
            <a:spLocks noGrp="1"/>
          </p:cNvSpPr>
          <p:nvPr>
            <p:ph idx="1"/>
          </p:nvPr>
        </p:nvSpPr>
        <p:spPr>
          <a:xfrm>
            <a:off x="152400" y="1219200"/>
            <a:ext cx="8839200" cy="4525963"/>
          </a:xfrm>
        </p:spPr>
        <p:txBody>
          <a:bodyPr>
            <a:normAutofit/>
          </a:bodyPr>
          <a:lstStyle/>
          <a:p>
            <a:pPr marL="0" indent="0" algn="ctr">
              <a:buNone/>
            </a:pPr>
            <a:r>
              <a:rPr lang="en-US" sz="2800" dirty="0" err="1" smtClean="0"/>
              <a:t>Duc</a:t>
            </a:r>
            <a:r>
              <a:rPr lang="en-US" sz="2800" dirty="0" smtClean="0"/>
              <a:t> In </a:t>
            </a:r>
            <a:r>
              <a:rPr lang="en-US" sz="2800" dirty="0" err="1" smtClean="0"/>
              <a:t>Altum</a:t>
            </a:r>
            <a:r>
              <a:rPr lang="en-US" sz="2800" dirty="0" smtClean="0"/>
              <a:t> – Going Deeper Into Our Life Together</a:t>
            </a:r>
          </a:p>
          <a:p>
            <a:pPr marL="0" indent="0" algn="ctr">
              <a:buNone/>
            </a:pPr>
            <a:r>
              <a:rPr lang="en-US" sz="2800" dirty="0" smtClean="0"/>
              <a:t>Our 12</a:t>
            </a:r>
            <a:r>
              <a:rPr lang="en-US" sz="2800" baseline="30000" dirty="0" smtClean="0"/>
              <a:t>th</a:t>
            </a:r>
            <a:r>
              <a:rPr lang="en-US" sz="2800" dirty="0" smtClean="0"/>
              <a:t> Convocation </a:t>
            </a:r>
          </a:p>
          <a:p>
            <a:pPr marL="0" indent="0" algn="ctr">
              <a:buNone/>
            </a:pPr>
            <a:r>
              <a:rPr lang="en-US" sz="2800" dirty="0" smtClean="0"/>
              <a:t>Father Francis Martin was the speaker</a:t>
            </a:r>
          </a:p>
          <a:p>
            <a:pPr marL="0" indent="0" algn="ctr">
              <a:buNone/>
            </a:pPr>
            <a:r>
              <a:rPr lang="en-US" sz="2800" dirty="0" smtClean="0"/>
              <a:t>He blessed the Holy Family icon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4200" y="3429000"/>
            <a:ext cx="2784911" cy="3318468"/>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57</a:t>
            </a:fld>
            <a:endParaRPr lang="en-US"/>
          </a:p>
        </p:txBody>
      </p:sp>
    </p:spTree>
    <p:extLst>
      <p:ext uri="{BB962C8B-B14F-4D97-AF65-F5344CB8AC3E}">
        <p14:creationId xmlns:p14="http://schemas.microsoft.com/office/powerpoint/2010/main" val="3572341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2001</a:t>
            </a:r>
            <a:endParaRPr lang="en-US" dirty="0"/>
          </a:p>
        </p:txBody>
      </p:sp>
      <p:sp>
        <p:nvSpPr>
          <p:cNvPr id="3" name="Content Placeholder 2"/>
          <p:cNvSpPr>
            <a:spLocks noGrp="1"/>
          </p:cNvSpPr>
          <p:nvPr>
            <p:ph idx="1"/>
          </p:nvPr>
        </p:nvSpPr>
        <p:spPr>
          <a:xfrm>
            <a:off x="457200" y="1295401"/>
            <a:ext cx="8229600" cy="2209800"/>
          </a:xfrm>
        </p:spPr>
        <p:txBody>
          <a:bodyPr/>
          <a:lstStyle/>
          <a:p>
            <a:pPr marL="0" indent="0" algn="ctr">
              <a:buNone/>
            </a:pPr>
            <a:r>
              <a:rPr lang="en-US" dirty="0" smtClean="0"/>
              <a:t>Leaders from COTL and Alleluia meet in Tempe </a:t>
            </a:r>
          </a:p>
          <a:p>
            <a:pPr marL="0" indent="0" algn="ctr">
              <a:buNone/>
            </a:pPr>
            <a:r>
              <a:rPr lang="en-US" dirty="0" smtClean="0"/>
              <a:t>to recommit to the strong friendship </a:t>
            </a:r>
          </a:p>
          <a:p>
            <a:pPr marL="0" indent="0" algn="ctr">
              <a:buNone/>
            </a:pPr>
            <a:r>
              <a:rPr lang="en-US" dirty="0" smtClean="0"/>
              <a:t>that exists between our two communities.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3276600"/>
            <a:ext cx="8845203" cy="2895600"/>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58</a:t>
            </a:fld>
            <a:endParaRPr lang="en-US"/>
          </a:p>
        </p:txBody>
      </p:sp>
    </p:spTree>
    <p:extLst>
      <p:ext uri="{BB962C8B-B14F-4D97-AF65-F5344CB8AC3E}">
        <p14:creationId xmlns:p14="http://schemas.microsoft.com/office/powerpoint/2010/main" val="1087104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2003</a:t>
            </a:r>
            <a:endParaRPr lang="en-US" dirty="0"/>
          </a:p>
        </p:txBody>
      </p:sp>
      <p:sp>
        <p:nvSpPr>
          <p:cNvPr id="3" name="Content Placeholder 2"/>
          <p:cNvSpPr>
            <a:spLocks noGrp="1"/>
          </p:cNvSpPr>
          <p:nvPr>
            <p:ph idx="1"/>
          </p:nvPr>
        </p:nvSpPr>
        <p:spPr/>
        <p:txBody>
          <a:bodyPr/>
          <a:lstStyle/>
          <a:p>
            <a:pPr marL="0" indent="0" algn="ctr">
              <a:buNone/>
            </a:pPr>
            <a:r>
              <a:rPr lang="en-US" dirty="0" smtClean="0"/>
              <a:t>Blow the Trumpet of Celebration</a:t>
            </a:r>
          </a:p>
          <a:p>
            <a:pPr marL="0" indent="0" algn="ctr">
              <a:buNone/>
            </a:pPr>
            <a:r>
              <a:rPr lang="en-US" dirty="0" smtClean="0"/>
              <a:t>Our 13</a:t>
            </a:r>
            <a:r>
              <a:rPr lang="en-US" baseline="30000" dirty="0" smtClean="0"/>
              <a:t>th</a:t>
            </a:r>
            <a:r>
              <a:rPr lang="en-US" dirty="0" smtClean="0"/>
              <a:t> Convocation</a:t>
            </a:r>
          </a:p>
          <a:p>
            <a:pPr marL="0" indent="0" algn="ctr">
              <a:buNone/>
            </a:pPr>
            <a:r>
              <a:rPr lang="en-US" dirty="0" smtClean="0"/>
              <a:t>An encore from Father Francis Martin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2800" y="3364523"/>
            <a:ext cx="2813722" cy="3352800"/>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59</a:t>
            </a:fld>
            <a:endParaRPr lang="en-US"/>
          </a:p>
        </p:txBody>
      </p:sp>
    </p:spTree>
    <p:extLst>
      <p:ext uri="{BB962C8B-B14F-4D97-AF65-F5344CB8AC3E}">
        <p14:creationId xmlns:p14="http://schemas.microsoft.com/office/powerpoint/2010/main" val="113965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1976</a:t>
            </a:r>
            <a:endParaRPr lang="en-US" dirty="0"/>
          </a:p>
        </p:txBody>
      </p:sp>
      <p:sp>
        <p:nvSpPr>
          <p:cNvPr id="3" name="Content Placeholder 2"/>
          <p:cNvSpPr>
            <a:spLocks noGrp="1"/>
          </p:cNvSpPr>
          <p:nvPr>
            <p:ph idx="1"/>
          </p:nvPr>
        </p:nvSpPr>
        <p:spPr>
          <a:xfrm>
            <a:off x="228600" y="1143000"/>
            <a:ext cx="8915400" cy="4525963"/>
          </a:xfrm>
        </p:spPr>
        <p:txBody>
          <a:bodyPr>
            <a:normAutofit fontScale="92500" lnSpcReduction="20000"/>
          </a:bodyPr>
          <a:lstStyle/>
          <a:p>
            <a:pPr marL="0" indent="0" algn="ctr">
              <a:buNone/>
            </a:pPr>
            <a:r>
              <a:rPr lang="en-US" sz="2800" dirty="0" smtClean="0"/>
              <a:t>City of the Angels has its first Covenant Celebration. </a:t>
            </a:r>
          </a:p>
          <a:p>
            <a:pPr marL="0" indent="0" algn="ctr">
              <a:buNone/>
            </a:pPr>
            <a:r>
              <a:rPr lang="en-US" sz="2800" dirty="0" smtClean="0"/>
              <a:t>The founding members of COTA are:</a:t>
            </a:r>
          </a:p>
          <a:p>
            <a:pPr marL="0" indent="0" algn="ctr">
              <a:buNone/>
            </a:pPr>
            <a:r>
              <a:rPr lang="en-US" sz="2800" dirty="0" smtClean="0"/>
              <a:t>Steve </a:t>
            </a:r>
            <a:r>
              <a:rPr lang="en-US" sz="2800" dirty="0" err="1" smtClean="0"/>
              <a:t>Croskey</a:t>
            </a:r>
            <a:endParaRPr lang="en-US" sz="2800" dirty="0" smtClean="0"/>
          </a:p>
          <a:p>
            <a:pPr marL="0" indent="0" algn="ctr">
              <a:buNone/>
            </a:pPr>
            <a:r>
              <a:rPr lang="en-US" sz="2800" dirty="0" smtClean="0"/>
              <a:t>Melanie </a:t>
            </a:r>
            <a:r>
              <a:rPr lang="en-US" sz="2800" dirty="0" err="1" smtClean="0"/>
              <a:t>Croskey</a:t>
            </a:r>
            <a:endParaRPr lang="en-US" sz="2800" dirty="0" smtClean="0"/>
          </a:p>
          <a:p>
            <a:pPr marL="0" indent="0" algn="ctr">
              <a:buNone/>
            </a:pPr>
            <a:r>
              <a:rPr lang="en-US" sz="2800" dirty="0" smtClean="0"/>
              <a:t>Tim Dawson</a:t>
            </a:r>
          </a:p>
          <a:p>
            <a:pPr marL="0" indent="0" algn="ctr">
              <a:buNone/>
            </a:pPr>
            <a:r>
              <a:rPr lang="en-US" sz="2800" dirty="0" smtClean="0"/>
              <a:t>Tom Lulling</a:t>
            </a:r>
          </a:p>
          <a:p>
            <a:pPr marL="0" indent="0" algn="ctr">
              <a:buNone/>
            </a:pPr>
            <a:r>
              <a:rPr lang="en-US" sz="2800" dirty="0" smtClean="0"/>
              <a:t>Gabe Meyer</a:t>
            </a:r>
            <a:endParaRPr lang="en-US" sz="2800" dirty="0"/>
          </a:p>
          <a:p>
            <a:pPr marL="0" indent="0" algn="ctr">
              <a:buNone/>
            </a:pPr>
            <a:r>
              <a:rPr lang="en-US" sz="2800" dirty="0" smtClean="0"/>
              <a:t>David Podegracz</a:t>
            </a:r>
          </a:p>
          <a:p>
            <a:pPr marL="0" indent="0" algn="ctr">
              <a:buNone/>
            </a:pPr>
            <a:r>
              <a:rPr lang="en-US" sz="2800" dirty="0" smtClean="0"/>
              <a:t>Diane Podegracz</a:t>
            </a:r>
          </a:p>
          <a:p>
            <a:pPr marL="0" indent="0" algn="ctr">
              <a:buNone/>
            </a:pPr>
            <a:r>
              <a:rPr lang="en-US" sz="2800" dirty="0" smtClean="0"/>
              <a:t>Dan Sauer </a:t>
            </a:r>
          </a:p>
          <a:p>
            <a:pPr marL="0" indent="0" algn="ctr">
              <a:buNone/>
            </a:pPr>
            <a:r>
              <a:rPr lang="en-US" sz="2800" dirty="0" smtClean="0"/>
              <a:t>Marion Sauer</a:t>
            </a:r>
          </a:p>
          <a:p>
            <a:pPr marL="0" indent="0" algn="ctr">
              <a:buNone/>
            </a:pPr>
            <a:endParaRPr lang="en-US" sz="2800"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6</a:t>
            </a:fld>
            <a:endParaRPr lang="en-US"/>
          </a:p>
        </p:txBody>
      </p:sp>
    </p:spTree>
    <p:extLst>
      <p:ext uri="{BB962C8B-B14F-4D97-AF65-F5344CB8AC3E}">
        <p14:creationId xmlns:p14="http://schemas.microsoft.com/office/powerpoint/2010/main" val="3458028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2004</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marL="0" indent="0" algn="ctr">
              <a:buNone/>
            </a:pPr>
            <a:r>
              <a:rPr lang="en-US" sz="2800" dirty="0" smtClean="0"/>
              <a:t>20</a:t>
            </a:r>
            <a:r>
              <a:rPr lang="en-US" sz="2800" baseline="30000" dirty="0" smtClean="0"/>
              <a:t>th</a:t>
            </a:r>
            <a:r>
              <a:rPr lang="en-US" sz="2800" dirty="0" smtClean="0"/>
              <a:t> Anniversary – A Year of Favor</a:t>
            </a:r>
          </a:p>
          <a:p>
            <a:pPr marL="0" indent="0" algn="ctr">
              <a:buNone/>
            </a:pPr>
            <a:r>
              <a:rPr lang="en-US" sz="2800" dirty="0" smtClean="0"/>
              <a:t>Our 14</a:t>
            </a:r>
            <a:r>
              <a:rPr lang="en-US" sz="2800" baseline="30000" dirty="0" smtClean="0"/>
              <a:t>th</a:t>
            </a:r>
            <a:r>
              <a:rPr lang="en-US" sz="2800" dirty="0" smtClean="0"/>
              <a:t> Convocation</a:t>
            </a:r>
          </a:p>
          <a:p>
            <a:pPr marL="0" indent="0" algn="ctr">
              <a:buNone/>
            </a:pPr>
            <a:r>
              <a:rPr lang="en-US" sz="2800" dirty="0" smtClean="0"/>
              <a:t>Father Tom Forrest was the celebrant and speaker</a:t>
            </a:r>
          </a:p>
          <a:p>
            <a:pPr marL="0" indent="0" algn="ctr">
              <a:buNone/>
            </a:pPr>
            <a:r>
              <a:rPr lang="en-US" sz="2800" dirty="0" smtClean="0"/>
              <a:t>Real Life Evangelization</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3271161"/>
            <a:ext cx="3657600" cy="3527104"/>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60</a:t>
            </a:fld>
            <a:endParaRPr lang="en-US"/>
          </a:p>
        </p:txBody>
      </p:sp>
    </p:spTree>
    <p:extLst>
      <p:ext uri="{BB962C8B-B14F-4D97-AF65-F5344CB8AC3E}">
        <p14:creationId xmlns:p14="http://schemas.microsoft.com/office/powerpoint/2010/main" val="3057295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2004</a:t>
            </a:r>
            <a:endParaRPr lang="en-US" dirty="0"/>
          </a:p>
        </p:txBody>
      </p:sp>
      <p:sp>
        <p:nvSpPr>
          <p:cNvPr id="3" name="Content Placeholder 2"/>
          <p:cNvSpPr>
            <a:spLocks noGrp="1"/>
          </p:cNvSpPr>
          <p:nvPr>
            <p:ph idx="1"/>
          </p:nvPr>
        </p:nvSpPr>
        <p:spPr/>
        <p:txBody>
          <a:bodyPr/>
          <a:lstStyle/>
          <a:p>
            <a:pPr marL="0" indent="0" algn="ctr">
              <a:buNone/>
            </a:pPr>
            <a:r>
              <a:rPr lang="en-US" dirty="0" smtClean="0"/>
              <a:t>The Council creates the Mission Branch for Youth Arise grads and </a:t>
            </a:r>
          </a:p>
          <a:p>
            <a:pPr marL="0" indent="0" algn="ctr">
              <a:buNone/>
            </a:pPr>
            <a:r>
              <a:rPr lang="en-US" dirty="0" smtClean="0"/>
              <a:t>Young Adults children of Community families </a:t>
            </a:r>
          </a:p>
          <a:p>
            <a:pPr marL="0" indent="0" algn="ctr">
              <a:buNone/>
            </a:pPr>
            <a:r>
              <a:rPr lang="en-US" dirty="0" smtClean="0"/>
              <a:t>and their friends.</a:t>
            </a:r>
          </a:p>
          <a:p>
            <a:pPr marL="0" indent="0" algn="ctr">
              <a:buNone/>
            </a:pPr>
            <a:endParaRPr lang="en-US" dirty="0"/>
          </a:p>
          <a:p>
            <a:pPr marL="0" indent="0" algn="ctr">
              <a:buNone/>
            </a:pPr>
            <a:endParaRPr lang="en-US" dirty="0" smtClean="0"/>
          </a:p>
          <a:p>
            <a:pPr marL="0" indent="0" algn="ctr">
              <a:buNone/>
            </a:pPr>
            <a:r>
              <a:rPr lang="en-US" dirty="0" smtClean="0"/>
              <a:t>This branch was dissolved in 2008</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61</a:t>
            </a:fld>
            <a:endParaRPr lang="en-US"/>
          </a:p>
        </p:txBody>
      </p:sp>
    </p:spTree>
    <p:extLst>
      <p:ext uri="{BB962C8B-B14F-4D97-AF65-F5344CB8AC3E}">
        <p14:creationId xmlns:p14="http://schemas.microsoft.com/office/powerpoint/2010/main" val="3153178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2005</a:t>
            </a:r>
            <a:endParaRPr lang="en-US" dirty="0"/>
          </a:p>
        </p:txBody>
      </p:sp>
      <p:sp>
        <p:nvSpPr>
          <p:cNvPr id="3" name="Content Placeholder 2"/>
          <p:cNvSpPr>
            <a:spLocks noGrp="1"/>
          </p:cNvSpPr>
          <p:nvPr>
            <p:ph idx="1"/>
          </p:nvPr>
        </p:nvSpPr>
        <p:spPr>
          <a:xfrm>
            <a:off x="304800" y="1600200"/>
            <a:ext cx="8382000" cy="4525963"/>
          </a:xfrm>
        </p:spPr>
        <p:txBody>
          <a:bodyPr>
            <a:normAutofit/>
          </a:bodyPr>
          <a:lstStyle/>
          <a:p>
            <a:pPr marL="0" indent="0" algn="ctr">
              <a:buNone/>
            </a:pPr>
            <a:r>
              <a:rPr lang="en-US" sz="2800" dirty="0" smtClean="0"/>
              <a:t>Behold His Face In the Power of the Holy Spirit</a:t>
            </a:r>
          </a:p>
          <a:p>
            <a:pPr marL="0" indent="0" algn="ctr">
              <a:buNone/>
            </a:pPr>
            <a:r>
              <a:rPr lang="en-US" sz="2800" dirty="0" smtClean="0"/>
              <a:t>Year of the Eucharist – 14 new Covenanted Members</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1541" y="2628324"/>
            <a:ext cx="4349496" cy="4229675"/>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62</a:t>
            </a:fld>
            <a:endParaRPr lang="en-US"/>
          </a:p>
        </p:txBody>
      </p:sp>
    </p:spTree>
    <p:extLst>
      <p:ext uri="{BB962C8B-B14F-4D97-AF65-F5344CB8AC3E}">
        <p14:creationId xmlns:p14="http://schemas.microsoft.com/office/powerpoint/2010/main" val="4023106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2005</a:t>
            </a:r>
            <a:endParaRPr lang="en-US" dirty="0"/>
          </a:p>
        </p:txBody>
      </p:sp>
      <p:sp>
        <p:nvSpPr>
          <p:cNvPr id="3" name="Content Placeholder 2"/>
          <p:cNvSpPr>
            <a:spLocks noGrp="1"/>
          </p:cNvSpPr>
          <p:nvPr>
            <p:ph idx="1"/>
          </p:nvPr>
        </p:nvSpPr>
        <p:spPr>
          <a:xfrm>
            <a:off x="152400" y="1143000"/>
            <a:ext cx="8839200" cy="4525963"/>
          </a:xfrm>
        </p:spPr>
        <p:txBody>
          <a:bodyPr>
            <a:normAutofit lnSpcReduction="10000"/>
          </a:bodyPr>
          <a:lstStyle/>
          <a:p>
            <a:pPr marL="0" indent="0" algn="ctr">
              <a:buNone/>
            </a:pPr>
            <a:r>
              <a:rPr lang="en-US" dirty="0" smtClean="0"/>
              <a:t>The First Tsunami Prophecy</a:t>
            </a:r>
          </a:p>
          <a:p>
            <a:pPr marL="0" indent="0" algn="ctr">
              <a:buNone/>
            </a:pPr>
            <a:endParaRPr lang="en-US" dirty="0"/>
          </a:p>
          <a:p>
            <a:pPr marL="0" indent="0" algn="ctr">
              <a:buNone/>
            </a:pPr>
            <a:r>
              <a:rPr lang="en-US" dirty="0"/>
              <a:t>A new wave of the Holy Spirit is upon us in this springtime of the new millennium</a:t>
            </a:r>
            <a:r>
              <a:rPr lang="en-US" dirty="0" smtClean="0"/>
              <a:t>.</a:t>
            </a:r>
          </a:p>
          <a:p>
            <a:pPr marL="0" indent="0" algn="ctr">
              <a:buNone/>
            </a:pPr>
            <a:r>
              <a:rPr lang="en-US" dirty="0" smtClean="0"/>
              <a:t>In </a:t>
            </a:r>
            <a:r>
              <a:rPr lang="en-US" dirty="0"/>
              <a:t>this wave of the Holy Spirit, two things are happening,  </a:t>
            </a:r>
            <a:r>
              <a:rPr lang="en-US" dirty="0">
                <a:solidFill>
                  <a:srgbClr val="FFFF00"/>
                </a:solidFill>
              </a:rPr>
              <a:t>a renewal and revitalization </a:t>
            </a:r>
            <a:r>
              <a:rPr lang="en-US" dirty="0"/>
              <a:t>of all the gifts and graces of our Baptism, and a stripping away of all that clings to us that limits or impedes our walk in the Spirit. </a:t>
            </a:r>
          </a:p>
        </p:txBody>
      </p:sp>
      <p:sp>
        <p:nvSpPr>
          <p:cNvPr id="4" name="Slide Number Placeholder 3"/>
          <p:cNvSpPr>
            <a:spLocks noGrp="1"/>
          </p:cNvSpPr>
          <p:nvPr>
            <p:ph type="sldNum" sz="quarter" idx="12"/>
          </p:nvPr>
        </p:nvSpPr>
        <p:spPr/>
        <p:txBody>
          <a:bodyPr/>
          <a:lstStyle/>
          <a:p>
            <a:fld id="{AEDC0C84-9302-4EFE-8642-70150C5F748D}" type="slidenum">
              <a:rPr lang="en-US" smtClean="0"/>
              <a:t>63</a:t>
            </a:fld>
            <a:endParaRPr lang="en-US"/>
          </a:p>
        </p:txBody>
      </p:sp>
    </p:spTree>
    <p:extLst>
      <p:ext uri="{BB962C8B-B14F-4D97-AF65-F5344CB8AC3E}">
        <p14:creationId xmlns:p14="http://schemas.microsoft.com/office/powerpoint/2010/main" val="1293725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2006</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marL="0" indent="0" algn="ctr">
              <a:buNone/>
            </a:pPr>
            <a:r>
              <a:rPr lang="en-US" sz="2800" dirty="0" smtClean="0"/>
              <a:t>All Things New In the Power of the Holy Spirit</a:t>
            </a:r>
          </a:p>
          <a:p>
            <a:pPr marL="0" indent="0" algn="ctr">
              <a:buNone/>
            </a:pPr>
            <a:r>
              <a:rPr lang="en-US" sz="2800" dirty="0" smtClean="0"/>
              <a:t>Our 16</a:t>
            </a:r>
            <a:r>
              <a:rPr lang="en-US" sz="2800" baseline="30000" dirty="0" smtClean="0"/>
              <a:t>th</a:t>
            </a:r>
            <a:r>
              <a:rPr lang="en-US" sz="2800" dirty="0" smtClean="0"/>
              <a:t> Convocation</a:t>
            </a:r>
          </a:p>
          <a:p>
            <a:pPr marL="0" indent="0" algn="ctr">
              <a:buNone/>
            </a:pPr>
            <a:r>
              <a:rPr lang="en-US" sz="2800" dirty="0" smtClean="0"/>
              <a:t>Father Francis Martin and Father </a:t>
            </a:r>
            <a:r>
              <a:rPr lang="en-US" sz="2800" dirty="0" err="1" smtClean="0"/>
              <a:t>Andriy</a:t>
            </a:r>
            <a:r>
              <a:rPr lang="en-US" sz="2800" dirty="0" smtClean="0"/>
              <a:t> speak</a:t>
            </a:r>
          </a:p>
          <a:p>
            <a:pPr marL="0" indent="0" algn="ctr">
              <a:buNone/>
            </a:pPr>
            <a:r>
              <a:rPr lang="en-US" sz="2800" dirty="0" smtClean="0"/>
              <a:t>Bob Carmody is installed as Overall Coordinator</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9950" y="3221241"/>
            <a:ext cx="2534712" cy="3636760"/>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64</a:t>
            </a:fld>
            <a:endParaRPr lang="en-US"/>
          </a:p>
        </p:txBody>
      </p:sp>
    </p:spTree>
    <p:extLst>
      <p:ext uri="{BB962C8B-B14F-4D97-AF65-F5344CB8AC3E}">
        <p14:creationId xmlns:p14="http://schemas.microsoft.com/office/powerpoint/2010/main" val="1606991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2007</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0" indent="0" algn="ctr">
              <a:buNone/>
            </a:pPr>
            <a:r>
              <a:rPr lang="en-US" sz="2800" dirty="0" smtClean="0"/>
              <a:t>Rejoice in the Hope of Jesus</a:t>
            </a:r>
          </a:p>
          <a:p>
            <a:pPr marL="0" indent="0" algn="ctr">
              <a:buNone/>
            </a:pPr>
            <a:r>
              <a:rPr lang="en-US" sz="2800" dirty="0" smtClean="0"/>
              <a:t>Our 17</a:t>
            </a:r>
            <a:r>
              <a:rPr lang="en-US" sz="2800" baseline="30000" dirty="0" smtClean="0"/>
              <a:t>th</a:t>
            </a:r>
            <a:r>
              <a:rPr lang="en-US" sz="2800" dirty="0" smtClean="0"/>
              <a:t> Convocation</a:t>
            </a:r>
          </a:p>
          <a:p>
            <a:pPr marL="0" indent="0" algn="ctr">
              <a:buNone/>
            </a:pPr>
            <a:r>
              <a:rPr lang="en-US" sz="2800" dirty="0" smtClean="0"/>
              <a:t>Father Ian Kerr on the New Ecclesial Movements</a:t>
            </a:r>
          </a:p>
          <a:p>
            <a:pPr marL="0" indent="0" algn="ctr">
              <a:buNone/>
            </a:pPr>
            <a:r>
              <a:rPr lang="en-US" sz="2800" dirty="0" smtClean="0"/>
              <a:t>Renovation of the Community Center has begun </a:t>
            </a:r>
          </a:p>
          <a:p>
            <a:pPr marL="0" indent="0" algn="ctr">
              <a:buNone/>
            </a:pPr>
            <a:r>
              <a:rPr lang="en-US" sz="2800" dirty="0" smtClean="0"/>
              <a:t>Gathering Room and Dining Room completed</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1378" y="3986212"/>
            <a:ext cx="5105400" cy="2871788"/>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65</a:t>
            </a:fld>
            <a:endParaRPr lang="en-US"/>
          </a:p>
        </p:txBody>
      </p:sp>
    </p:spTree>
    <p:extLst>
      <p:ext uri="{BB962C8B-B14F-4D97-AF65-F5344CB8AC3E}">
        <p14:creationId xmlns:p14="http://schemas.microsoft.com/office/powerpoint/2010/main" val="34263642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2008</a:t>
            </a:r>
            <a:endParaRPr lang="en-US" dirty="0"/>
          </a:p>
        </p:txBody>
      </p:sp>
      <p:sp>
        <p:nvSpPr>
          <p:cNvPr id="3" name="Content Placeholder 2"/>
          <p:cNvSpPr>
            <a:spLocks noGrp="1"/>
          </p:cNvSpPr>
          <p:nvPr>
            <p:ph idx="1"/>
          </p:nvPr>
        </p:nvSpPr>
        <p:spPr>
          <a:xfrm>
            <a:off x="152400" y="1143000"/>
            <a:ext cx="8839200" cy="4602163"/>
          </a:xfrm>
        </p:spPr>
        <p:txBody>
          <a:bodyPr/>
          <a:lstStyle/>
          <a:p>
            <a:pPr marL="0" indent="0" algn="ctr">
              <a:buNone/>
            </a:pPr>
            <a:r>
              <a:rPr lang="en-US" sz="2800" dirty="0" smtClean="0"/>
              <a:t>Rejoice In the Hope of Sharing the Glory of God</a:t>
            </a:r>
          </a:p>
          <a:p>
            <a:pPr marL="0" indent="0" algn="ctr">
              <a:buNone/>
            </a:pPr>
            <a:r>
              <a:rPr lang="en-US" sz="2800" dirty="0" smtClean="0"/>
              <a:t>Our 18</a:t>
            </a:r>
            <a:r>
              <a:rPr lang="en-US" sz="2800" baseline="30000" dirty="0" smtClean="0"/>
              <a:t>th</a:t>
            </a:r>
            <a:r>
              <a:rPr lang="en-US" sz="2800" dirty="0" smtClean="0"/>
              <a:t> Convocation – Founding Charism</a:t>
            </a:r>
          </a:p>
          <a:p>
            <a:pPr marL="0" indent="0" algn="ctr">
              <a:buNone/>
            </a:pPr>
            <a:r>
              <a:rPr lang="en-US" sz="2800" dirty="0" smtClean="0"/>
              <a:t>Eucharistic Procession down University Drive</a:t>
            </a:r>
          </a:p>
          <a:p>
            <a:pPr marL="0" indent="0" algn="ctr">
              <a:buNone/>
            </a:pPr>
            <a:r>
              <a:rPr lang="en-US" sz="2800" dirty="0" smtClean="0"/>
              <a:t>Catholic Fraternity NA representatives attend</a:t>
            </a:r>
          </a:p>
          <a:p>
            <a:pPr marL="0" indent="0">
              <a:buNone/>
            </a:pPr>
            <a:endParaRPr lang="en-US" dirty="0"/>
          </a:p>
        </p:txBody>
      </p:sp>
      <p:sp>
        <p:nvSpPr>
          <p:cNvPr id="4" name="TextBox 3"/>
          <p:cNvSpPr txBox="1"/>
          <p:nvPr/>
        </p:nvSpPr>
        <p:spPr>
          <a:xfrm>
            <a:off x="4886848" y="3690372"/>
            <a:ext cx="3657600" cy="2677656"/>
          </a:xfrm>
          <a:prstGeom prst="rect">
            <a:avLst/>
          </a:prstGeom>
          <a:noFill/>
        </p:spPr>
        <p:txBody>
          <a:bodyPr wrap="square" rtlCol="0">
            <a:spAutoFit/>
          </a:bodyPr>
          <a:lstStyle/>
          <a:p>
            <a:pPr algn="ctr"/>
            <a:r>
              <a:rPr lang="en-US" altLang="en-US" sz="2800" dirty="0">
                <a:solidFill>
                  <a:srgbClr val="FFFF00"/>
                </a:solidFill>
                <a:latin typeface="Verdana" pitchFamily="34" charset="0"/>
              </a:rPr>
              <a:t>Receptivity to the Person </a:t>
            </a:r>
            <a:br>
              <a:rPr lang="en-US" altLang="en-US" sz="2800" dirty="0">
                <a:solidFill>
                  <a:srgbClr val="FFFF00"/>
                </a:solidFill>
                <a:latin typeface="Verdana" pitchFamily="34" charset="0"/>
              </a:rPr>
            </a:br>
            <a:r>
              <a:rPr lang="en-US" altLang="en-US" sz="2800" dirty="0">
                <a:solidFill>
                  <a:srgbClr val="FFFF00"/>
                </a:solidFill>
                <a:latin typeface="Verdana" pitchFamily="34" charset="0"/>
              </a:rPr>
              <a:t>and the culture of the Holy Spirit, </a:t>
            </a:r>
            <a:br>
              <a:rPr lang="en-US" altLang="en-US" sz="2800" dirty="0">
                <a:solidFill>
                  <a:srgbClr val="FFFF00"/>
                </a:solidFill>
                <a:latin typeface="Verdana" pitchFamily="34" charset="0"/>
              </a:rPr>
            </a:br>
            <a:r>
              <a:rPr lang="en-US" altLang="en-US" sz="2800" dirty="0">
                <a:solidFill>
                  <a:srgbClr val="FFFF00"/>
                </a:solidFill>
                <a:latin typeface="Verdana" pitchFamily="34" charset="0"/>
              </a:rPr>
              <a:t>particularly in covenant love.</a:t>
            </a:r>
            <a:endParaRPr lang="en-US" sz="2800" dirty="0">
              <a:solidFill>
                <a:srgbClr val="FFFF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543" y="3429000"/>
            <a:ext cx="4267200" cy="3200400"/>
          </a:xfrm>
          <a:prstGeom prst="rect">
            <a:avLst/>
          </a:prstGeom>
        </p:spPr>
      </p:pic>
      <p:sp>
        <p:nvSpPr>
          <p:cNvPr id="6" name="Slide Number Placeholder 5"/>
          <p:cNvSpPr>
            <a:spLocks noGrp="1"/>
          </p:cNvSpPr>
          <p:nvPr>
            <p:ph type="sldNum" sz="quarter" idx="12"/>
          </p:nvPr>
        </p:nvSpPr>
        <p:spPr/>
        <p:txBody>
          <a:bodyPr/>
          <a:lstStyle/>
          <a:p>
            <a:fld id="{AEDC0C84-9302-4EFE-8642-70150C5F748D}" type="slidenum">
              <a:rPr lang="en-US" smtClean="0"/>
              <a:t>66</a:t>
            </a:fld>
            <a:endParaRPr lang="en-US"/>
          </a:p>
        </p:txBody>
      </p:sp>
    </p:spTree>
    <p:extLst>
      <p:ext uri="{BB962C8B-B14F-4D97-AF65-F5344CB8AC3E}">
        <p14:creationId xmlns:p14="http://schemas.microsoft.com/office/powerpoint/2010/main" val="1536277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2008</a:t>
            </a:r>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pPr marL="0" indent="0" algn="ctr">
              <a:buNone/>
            </a:pPr>
            <a:r>
              <a:rPr lang="en-US" dirty="0" smtClean="0"/>
              <a:t>The Second Tsunami Prophecy</a:t>
            </a:r>
          </a:p>
          <a:p>
            <a:pPr marL="0" indent="0" algn="ctr">
              <a:buNone/>
            </a:pPr>
            <a:r>
              <a:rPr lang="en-US" dirty="0"/>
              <a:t>My people, I speak to you of a mighty wave of my Holy Spirit. I tell you that I call you my Friends, for I speak to you of my plans and all that is to be. </a:t>
            </a:r>
            <a:endParaRPr lang="en-US" dirty="0" smtClean="0"/>
          </a:p>
          <a:p>
            <a:pPr marL="0" indent="0" algn="ctr">
              <a:buNone/>
            </a:pPr>
            <a:r>
              <a:rPr lang="en-US" dirty="0"/>
              <a:t>My Ardor breaks forth and will not be </a:t>
            </a:r>
            <a:r>
              <a:rPr lang="en-US" dirty="0" smtClean="0"/>
              <a:t>restrained.</a:t>
            </a:r>
          </a:p>
          <a:p>
            <a:pPr marL="0" indent="0" algn="ctr">
              <a:buNone/>
            </a:pPr>
            <a:r>
              <a:rPr lang="en-US" dirty="0"/>
              <a:t>Beg me for new gifts that I long to pour out upon you, new and more powerful than in the past. </a:t>
            </a:r>
            <a:endParaRPr lang="en-US" dirty="0" smtClean="0"/>
          </a:p>
          <a:p>
            <a:pPr marL="0" indent="0" algn="ctr">
              <a:buNone/>
            </a:pPr>
            <a:r>
              <a:rPr lang="en-US" dirty="0" smtClean="0"/>
              <a:t>Do </a:t>
            </a:r>
            <a:r>
              <a:rPr lang="en-US" dirty="0"/>
              <a:t>not cling to the old; endure the emptiness so that I might make all things new within you. </a:t>
            </a:r>
          </a:p>
        </p:txBody>
      </p:sp>
      <p:sp>
        <p:nvSpPr>
          <p:cNvPr id="4" name="Slide Number Placeholder 3"/>
          <p:cNvSpPr>
            <a:spLocks noGrp="1"/>
          </p:cNvSpPr>
          <p:nvPr>
            <p:ph type="sldNum" sz="quarter" idx="12"/>
          </p:nvPr>
        </p:nvSpPr>
        <p:spPr/>
        <p:txBody>
          <a:bodyPr/>
          <a:lstStyle/>
          <a:p>
            <a:fld id="{AEDC0C84-9302-4EFE-8642-70150C5F748D}" type="slidenum">
              <a:rPr lang="en-US" smtClean="0"/>
              <a:t>67</a:t>
            </a:fld>
            <a:endParaRPr lang="en-US"/>
          </a:p>
        </p:txBody>
      </p:sp>
    </p:spTree>
    <p:extLst>
      <p:ext uri="{BB962C8B-B14F-4D97-AF65-F5344CB8AC3E}">
        <p14:creationId xmlns:p14="http://schemas.microsoft.com/office/powerpoint/2010/main" val="4090483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Summer 2008</a:t>
            </a:r>
            <a:endParaRPr lang="en-US" dirty="0"/>
          </a:p>
        </p:txBody>
      </p:sp>
      <p:sp>
        <p:nvSpPr>
          <p:cNvPr id="3" name="Content Placeholder 2"/>
          <p:cNvSpPr>
            <a:spLocks noGrp="1"/>
          </p:cNvSpPr>
          <p:nvPr>
            <p:ph idx="1"/>
          </p:nvPr>
        </p:nvSpPr>
        <p:spPr>
          <a:xfrm>
            <a:off x="152400" y="1371600"/>
            <a:ext cx="8839200" cy="4525963"/>
          </a:xfrm>
        </p:spPr>
        <p:txBody>
          <a:bodyPr>
            <a:normAutofit/>
          </a:bodyPr>
          <a:lstStyle/>
          <a:p>
            <a:pPr marL="0" indent="0" algn="ctr">
              <a:buNone/>
            </a:pPr>
            <a:r>
              <a:rPr lang="en-US" sz="2800" dirty="0" smtClean="0"/>
              <a:t>Bishop Olmsted grants permission to reserve the Eucharist in the Cenacle of the Holy Spirit. Father </a:t>
            </a:r>
            <a:r>
              <a:rPr lang="en-US" sz="2800" dirty="0" err="1" smtClean="0"/>
              <a:t>Andriy</a:t>
            </a:r>
            <a:r>
              <a:rPr lang="en-US" sz="2800" dirty="0" smtClean="0"/>
              <a:t> triple blesses all of the religious articles in the Cenacle (just to be sure).</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00" y="2900680"/>
            <a:ext cx="5283200" cy="3962400"/>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68</a:t>
            </a:fld>
            <a:endParaRPr lang="en-US"/>
          </a:p>
        </p:txBody>
      </p:sp>
    </p:spTree>
    <p:extLst>
      <p:ext uri="{BB962C8B-B14F-4D97-AF65-F5344CB8AC3E}">
        <p14:creationId xmlns:p14="http://schemas.microsoft.com/office/powerpoint/2010/main" val="31796440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February 2009</a:t>
            </a:r>
            <a:endParaRPr lang="en-US" dirty="0"/>
          </a:p>
        </p:txBody>
      </p:sp>
      <p:sp>
        <p:nvSpPr>
          <p:cNvPr id="3" name="Content Placeholder 2"/>
          <p:cNvSpPr>
            <a:spLocks noGrp="1"/>
          </p:cNvSpPr>
          <p:nvPr>
            <p:ph idx="1"/>
          </p:nvPr>
        </p:nvSpPr>
        <p:spPr>
          <a:xfrm>
            <a:off x="76200" y="1600200"/>
            <a:ext cx="8915400" cy="4525963"/>
          </a:xfrm>
        </p:spPr>
        <p:txBody>
          <a:bodyPr/>
          <a:lstStyle/>
          <a:p>
            <a:pPr marL="0" indent="0" algn="ctr">
              <a:buNone/>
            </a:pPr>
            <a:r>
              <a:rPr lang="en-US" dirty="0" smtClean="0"/>
              <a:t>Celebrating 25 Years of </a:t>
            </a:r>
          </a:p>
          <a:p>
            <a:pPr marL="0" indent="0" algn="ctr">
              <a:buNone/>
            </a:pPr>
            <a:r>
              <a:rPr lang="en-US" dirty="0" smtClean="0"/>
              <a:t>Life Together In the Holy Spirit</a:t>
            </a:r>
          </a:p>
          <a:p>
            <a:pPr marL="0" indent="0" algn="ctr">
              <a:buNone/>
            </a:pPr>
            <a:r>
              <a:rPr lang="en-US" dirty="0" smtClean="0"/>
              <a:t>Our 19</a:t>
            </a:r>
            <a:r>
              <a:rPr lang="en-US" baseline="30000" dirty="0" smtClean="0"/>
              <a:t>th</a:t>
            </a:r>
            <a:r>
              <a:rPr lang="en-US" dirty="0" smtClean="0"/>
              <a:t> Convocation</a:t>
            </a:r>
          </a:p>
          <a:p>
            <a:pPr marL="0" indent="0" algn="ctr">
              <a:buNone/>
            </a:pPr>
            <a:endParaRPr lang="en-US" dirty="0" smtClean="0"/>
          </a:p>
          <a:p>
            <a:pPr marL="0" indent="0" algn="ctr">
              <a:buNone/>
            </a:pPr>
            <a:r>
              <a:rPr lang="en-US" dirty="0" smtClean="0"/>
              <a:t>Ardor – Audacity – Apostolic Life</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69</a:t>
            </a:fld>
            <a:endParaRPr lang="en-US"/>
          </a:p>
        </p:txBody>
      </p:sp>
    </p:spTree>
    <p:extLst>
      <p:ext uri="{BB962C8B-B14F-4D97-AF65-F5344CB8AC3E}">
        <p14:creationId xmlns:p14="http://schemas.microsoft.com/office/powerpoint/2010/main" val="110743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1977</a:t>
            </a:r>
            <a:endParaRPr lang="en-US" dirty="0"/>
          </a:p>
        </p:txBody>
      </p:sp>
      <p:sp>
        <p:nvSpPr>
          <p:cNvPr id="3" name="Content Placeholder 2"/>
          <p:cNvSpPr>
            <a:spLocks noGrp="1"/>
          </p:cNvSpPr>
          <p:nvPr>
            <p:ph idx="1"/>
          </p:nvPr>
        </p:nvSpPr>
        <p:spPr/>
        <p:txBody>
          <a:bodyPr/>
          <a:lstStyle/>
          <a:p>
            <a:pPr marL="0" indent="0" algn="ctr">
              <a:buNone/>
            </a:pPr>
            <a:r>
              <a:rPr lang="en-US" dirty="0" smtClean="0"/>
              <a:t>Living Waters Community starts meeting </a:t>
            </a:r>
          </a:p>
          <a:p>
            <a:pPr marL="0" indent="0" algn="ctr">
              <a:buNone/>
            </a:pPr>
            <a:r>
              <a:rPr lang="en-US" dirty="0" smtClean="0"/>
              <a:t>at the </a:t>
            </a:r>
            <a:r>
              <a:rPr lang="en-US" dirty="0" err="1" smtClean="0"/>
              <a:t>Balich</a:t>
            </a:r>
            <a:r>
              <a:rPr lang="en-US" dirty="0" smtClean="0"/>
              <a:t> home in San Diego</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7</a:t>
            </a:fld>
            <a:endParaRPr lang="en-US"/>
          </a:p>
        </p:txBody>
      </p:sp>
    </p:spTree>
    <p:extLst>
      <p:ext uri="{BB962C8B-B14F-4D97-AF65-F5344CB8AC3E}">
        <p14:creationId xmlns:p14="http://schemas.microsoft.com/office/powerpoint/2010/main" val="18310711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2010</a:t>
            </a:r>
            <a:endParaRPr lang="en-US" dirty="0"/>
          </a:p>
        </p:txBody>
      </p:sp>
      <p:sp>
        <p:nvSpPr>
          <p:cNvPr id="3" name="Content Placeholder 2"/>
          <p:cNvSpPr>
            <a:spLocks noGrp="1"/>
          </p:cNvSpPr>
          <p:nvPr>
            <p:ph idx="1"/>
          </p:nvPr>
        </p:nvSpPr>
        <p:spPr>
          <a:xfrm>
            <a:off x="76200" y="1600200"/>
            <a:ext cx="8991600" cy="4525963"/>
          </a:xfrm>
        </p:spPr>
        <p:txBody>
          <a:bodyPr/>
          <a:lstStyle/>
          <a:p>
            <a:pPr marL="0" indent="0" algn="ctr">
              <a:buNone/>
            </a:pPr>
            <a:r>
              <a:rPr lang="en-US" dirty="0" smtClean="0"/>
              <a:t>The Culture of the Holy Spirit</a:t>
            </a:r>
          </a:p>
          <a:p>
            <a:pPr marL="0" indent="0" algn="ctr">
              <a:buNone/>
            </a:pPr>
            <a:r>
              <a:rPr lang="en-US" dirty="0" smtClean="0"/>
              <a:t>Our 20</a:t>
            </a:r>
            <a:r>
              <a:rPr lang="en-US" baseline="30000" dirty="0" smtClean="0"/>
              <a:t>th</a:t>
            </a:r>
            <a:r>
              <a:rPr lang="en-US" dirty="0" smtClean="0"/>
              <a:t> Convocation</a:t>
            </a:r>
          </a:p>
          <a:p>
            <a:pPr marL="0" indent="0" algn="ctr">
              <a:buNone/>
            </a:pPr>
            <a:r>
              <a:rPr lang="en-US" dirty="0" smtClean="0"/>
              <a:t>Kevin and Karen Murrell are snowbound in Augusta</a:t>
            </a:r>
          </a:p>
          <a:p>
            <a:pPr marL="0" indent="0" algn="ctr">
              <a:buNone/>
            </a:pPr>
            <a:r>
              <a:rPr lang="en-US" dirty="0" smtClean="0"/>
              <a:t>New Bathrooms!</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70</a:t>
            </a:fld>
            <a:endParaRPr lang="en-US"/>
          </a:p>
        </p:txBody>
      </p:sp>
    </p:spTree>
    <p:extLst>
      <p:ext uri="{BB962C8B-B14F-4D97-AF65-F5344CB8AC3E}">
        <p14:creationId xmlns:p14="http://schemas.microsoft.com/office/powerpoint/2010/main" val="12746234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2011</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0" indent="0" algn="ctr">
              <a:buNone/>
            </a:pPr>
            <a:r>
              <a:rPr lang="en-US" sz="2800" dirty="0" smtClean="0"/>
              <a:t>Particularly in Covenant Love</a:t>
            </a:r>
          </a:p>
          <a:p>
            <a:pPr marL="0" indent="0" algn="ctr">
              <a:buNone/>
            </a:pPr>
            <a:r>
              <a:rPr lang="en-US" sz="2800" dirty="0" smtClean="0"/>
              <a:t>Our 21</a:t>
            </a:r>
            <a:r>
              <a:rPr lang="en-US" sz="2800" baseline="30000" dirty="0" smtClean="0"/>
              <a:t>st</a:t>
            </a:r>
            <a:r>
              <a:rPr lang="en-US" sz="2800" dirty="0" smtClean="0"/>
              <a:t> Convocation</a:t>
            </a:r>
          </a:p>
          <a:p>
            <a:pPr marL="0" indent="0" algn="ctr">
              <a:buNone/>
            </a:pPr>
            <a:r>
              <a:rPr lang="en-US" sz="2800" dirty="0" smtClean="0"/>
              <a:t>Father Paul Bui of </a:t>
            </a:r>
            <a:r>
              <a:rPr lang="en-US" sz="2800" dirty="0" err="1" smtClean="0"/>
              <a:t>Cor</a:t>
            </a:r>
            <a:r>
              <a:rPr lang="en-US" sz="2800" dirty="0" smtClean="0"/>
              <a:t> Unum celebrates Mass</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2971800"/>
            <a:ext cx="5638800" cy="3661916"/>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71</a:t>
            </a:fld>
            <a:endParaRPr lang="en-US"/>
          </a:p>
        </p:txBody>
      </p:sp>
    </p:spTree>
    <p:extLst>
      <p:ext uri="{BB962C8B-B14F-4D97-AF65-F5344CB8AC3E}">
        <p14:creationId xmlns:p14="http://schemas.microsoft.com/office/powerpoint/2010/main" val="1551345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2012</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Covenant Love from God’s Point of View</a:t>
            </a:r>
          </a:p>
          <a:p>
            <a:pPr marL="0" indent="0" algn="ctr">
              <a:buNone/>
            </a:pPr>
            <a:r>
              <a:rPr lang="en-US" sz="2800" dirty="0" smtClean="0"/>
              <a:t>Our 22</a:t>
            </a:r>
            <a:r>
              <a:rPr lang="en-US" sz="2800" baseline="30000" dirty="0" smtClean="0"/>
              <a:t>nd</a:t>
            </a:r>
            <a:r>
              <a:rPr lang="en-US" sz="2800" dirty="0" smtClean="0"/>
              <a:t> Convocation</a:t>
            </a:r>
          </a:p>
          <a:p>
            <a:pPr marL="0" indent="0" algn="ctr">
              <a:buNone/>
            </a:pPr>
            <a:r>
              <a:rPr lang="en-US" sz="2800" dirty="0" smtClean="0"/>
              <a:t>Servant of the Word Dan Keating is the speaker</a:t>
            </a:r>
          </a:p>
          <a:p>
            <a:pPr marL="0" indent="0" algn="ctr">
              <a:buNone/>
            </a:pPr>
            <a:r>
              <a:rPr lang="en-US" sz="2800" dirty="0" smtClean="0"/>
              <a:t>Father Patrick </a:t>
            </a:r>
            <a:r>
              <a:rPr lang="en-US" sz="2800" dirty="0" err="1" smtClean="0"/>
              <a:t>Dooling</a:t>
            </a:r>
            <a:r>
              <a:rPr lang="en-US" sz="2800" dirty="0" smtClean="0"/>
              <a:t> attends his 1</a:t>
            </a:r>
            <a:r>
              <a:rPr lang="en-US" sz="2800" baseline="30000" dirty="0" smtClean="0"/>
              <a:t>st</a:t>
            </a:r>
            <a:r>
              <a:rPr lang="en-US" sz="2800" dirty="0" smtClean="0"/>
              <a:t> Convocation</a:t>
            </a:r>
            <a:endParaRPr lang="en-US" sz="2800" dirty="0"/>
          </a:p>
        </p:txBody>
      </p:sp>
      <p:pic>
        <p:nvPicPr>
          <p:cNvPr id="1026" name="Picture 2" descr="http://www.shms.edu/sites/g/files/g515506/f/media_crop/396/public/Keating%2C%20Daniel%20943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3733800"/>
            <a:ext cx="24384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3733800"/>
            <a:ext cx="2286000" cy="3048000"/>
          </a:xfrm>
          <a:prstGeom prst="rect">
            <a:avLst/>
          </a:prstGeom>
        </p:spPr>
      </p:pic>
      <p:sp>
        <p:nvSpPr>
          <p:cNvPr id="5" name="Slide Number Placeholder 4"/>
          <p:cNvSpPr>
            <a:spLocks noGrp="1"/>
          </p:cNvSpPr>
          <p:nvPr>
            <p:ph type="sldNum" sz="quarter" idx="12"/>
          </p:nvPr>
        </p:nvSpPr>
        <p:spPr/>
        <p:txBody>
          <a:bodyPr/>
          <a:lstStyle/>
          <a:p>
            <a:fld id="{AEDC0C84-9302-4EFE-8642-70150C5F748D}" type="slidenum">
              <a:rPr lang="en-US" smtClean="0"/>
              <a:t>72</a:t>
            </a:fld>
            <a:endParaRPr lang="en-US"/>
          </a:p>
        </p:txBody>
      </p:sp>
    </p:spTree>
    <p:extLst>
      <p:ext uri="{BB962C8B-B14F-4D97-AF65-F5344CB8AC3E}">
        <p14:creationId xmlns:p14="http://schemas.microsoft.com/office/powerpoint/2010/main" val="22449111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2012</a:t>
            </a:r>
            <a:endParaRPr lang="en-US"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pPr marL="0" indent="0" algn="ctr">
              <a:buNone/>
            </a:pPr>
            <a:r>
              <a:rPr lang="en-US" dirty="0" smtClean="0"/>
              <a:t>In His own response to the </a:t>
            </a:r>
            <a:r>
              <a:rPr lang="en-US" i="1" dirty="0" smtClean="0"/>
              <a:t>Root in the Well </a:t>
            </a:r>
            <a:r>
              <a:rPr lang="en-US" dirty="0" smtClean="0"/>
              <a:t>Prophecy, Jesus said to us</a:t>
            </a:r>
          </a:p>
          <a:p>
            <a:pPr marL="0" indent="0" algn="ctr">
              <a:buNone/>
            </a:pPr>
            <a:endParaRPr lang="en-US" dirty="0"/>
          </a:p>
          <a:p>
            <a:pPr marL="0" indent="0" algn="ctr">
              <a:buNone/>
            </a:pPr>
            <a:r>
              <a:rPr lang="en-US" dirty="0"/>
              <a:t>You have heard that your wells are weakened, blocked and polluted by the root of sin. So I say to you, </a:t>
            </a:r>
            <a:r>
              <a:rPr lang="en-US" dirty="0">
                <a:solidFill>
                  <a:srgbClr val="FFFF00"/>
                </a:solidFill>
              </a:rPr>
              <a:t>“Come to ME and drink!” </a:t>
            </a:r>
            <a:r>
              <a:rPr lang="en-US" dirty="0"/>
              <a:t>I am the pure source of the living water of the Holy Spirit, who enables you to repent and be healed.  He will cut off the bitter root of sin among you.  There is nothing to block you from drinking from Me</a:t>
            </a:r>
          </a:p>
        </p:txBody>
      </p:sp>
      <p:sp>
        <p:nvSpPr>
          <p:cNvPr id="4" name="Slide Number Placeholder 3"/>
          <p:cNvSpPr>
            <a:spLocks noGrp="1"/>
          </p:cNvSpPr>
          <p:nvPr>
            <p:ph type="sldNum" sz="quarter" idx="12"/>
          </p:nvPr>
        </p:nvSpPr>
        <p:spPr/>
        <p:txBody>
          <a:bodyPr/>
          <a:lstStyle/>
          <a:p>
            <a:fld id="{AEDC0C84-9302-4EFE-8642-70150C5F748D}" type="slidenum">
              <a:rPr lang="en-US" smtClean="0"/>
              <a:t>73</a:t>
            </a:fld>
            <a:endParaRPr lang="en-US"/>
          </a:p>
        </p:txBody>
      </p:sp>
    </p:spTree>
    <p:extLst>
      <p:ext uri="{BB962C8B-B14F-4D97-AF65-F5344CB8AC3E}">
        <p14:creationId xmlns:p14="http://schemas.microsoft.com/office/powerpoint/2010/main" val="4494064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2013</a:t>
            </a:r>
            <a:endParaRPr lang="en-US" dirty="0"/>
          </a:p>
        </p:txBody>
      </p:sp>
      <p:sp>
        <p:nvSpPr>
          <p:cNvPr id="3" name="Content Placeholder 2"/>
          <p:cNvSpPr>
            <a:spLocks noGrp="1"/>
          </p:cNvSpPr>
          <p:nvPr>
            <p:ph idx="1"/>
          </p:nvPr>
        </p:nvSpPr>
        <p:spPr>
          <a:xfrm>
            <a:off x="457200" y="1143001"/>
            <a:ext cx="8229600" cy="2286000"/>
          </a:xfrm>
        </p:spPr>
        <p:txBody>
          <a:bodyPr>
            <a:normAutofit/>
          </a:bodyPr>
          <a:lstStyle/>
          <a:p>
            <a:pPr marL="0" indent="0" algn="ctr">
              <a:buNone/>
            </a:pPr>
            <a:r>
              <a:rPr lang="en-US" sz="2800" dirty="0" smtClean="0"/>
              <a:t>Arise! Shine Out! Our 23</a:t>
            </a:r>
            <a:r>
              <a:rPr lang="en-US" sz="2800" baseline="30000" dirty="0" smtClean="0"/>
              <a:t>rd</a:t>
            </a:r>
            <a:r>
              <a:rPr lang="en-US" sz="2800" dirty="0" smtClean="0"/>
              <a:t> Convocation</a:t>
            </a:r>
          </a:p>
          <a:p>
            <a:pPr marL="0" indent="0" algn="ctr">
              <a:buNone/>
            </a:pPr>
            <a:r>
              <a:rPr lang="en-US" sz="2800" dirty="0" smtClean="0"/>
              <a:t>Bishop Eduardo Nevares celebrates Mass</a:t>
            </a:r>
          </a:p>
          <a:p>
            <a:pPr marL="0" indent="0" algn="ctr">
              <a:buNone/>
            </a:pPr>
            <a:r>
              <a:rPr lang="en-US" sz="2800" dirty="0" smtClean="0"/>
              <a:t>New kitchen and offices for Bob, Peter and Judith</a:t>
            </a:r>
          </a:p>
          <a:p>
            <a:pPr marL="0" indent="0" algn="ctr">
              <a:buNone/>
            </a:pPr>
            <a:r>
              <a:rPr lang="en-US" sz="2800" dirty="0" smtClean="0"/>
              <a:t>Peter is installed as Overall Coordinator</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3276600"/>
            <a:ext cx="3758639" cy="24384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276601"/>
            <a:ext cx="2994660" cy="2451160"/>
          </a:xfrm>
          <a:prstGeom prst="rect">
            <a:avLst/>
          </a:prstGeom>
        </p:spPr>
      </p:pic>
      <p:sp>
        <p:nvSpPr>
          <p:cNvPr id="6" name="TextBox 5"/>
          <p:cNvSpPr txBox="1"/>
          <p:nvPr/>
        </p:nvSpPr>
        <p:spPr>
          <a:xfrm>
            <a:off x="1447800" y="5727761"/>
            <a:ext cx="2286000" cy="461665"/>
          </a:xfrm>
          <a:prstGeom prst="rect">
            <a:avLst/>
          </a:prstGeom>
          <a:noFill/>
        </p:spPr>
        <p:txBody>
          <a:bodyPr wrap="square" rtlCol="0">
            <a:spAutoFit/>
          </a:bodyPr>
          <a:lstStyle/>
          <a:p>
            <a:r>
              <a:rPr lang="en-US" sz="2400" dirty="0" smtClean="0"/>
              <a:t>“Sing louder!”</a:t>
            </a:r>
            <a:endParaRPr lang="en-US" sz="2400" dirty="0"/>
          </a:p>
        </p:txBody>
      </p:sp>
      <p:sp>
        <p:nvSpPr>
          <p:cNvPr id="7" name="TextBox 6"/>
          <p:cNvSpPr txBox="1"/>
          <p:nvPr/>
        </p:nvSpPr>
        <p:spPr>
          <a:xfrm>
            <a:off x="5181600" y="5765162"/>
            <a:ext cx="3581400" cy="830997"/>
          </a:xfrm>
          <a:prstGeom prst="rect">
            <a:avLst/>
          </a:prstGeom>
          <a:noFill/>
        </p:spPr>
        <p:txBody>
          <a:bodyPr wrap="square" rtlCol="0">
            <a:spAutoFit/>
          </a:bodyPr>
          <a:lstStyle/>
          <a:p>
            <a:pPr algn="ctr"/>
            <a:r>
              <a:rPr lang="en-US" sz="2400" dirty="0" smtClean="0"/>
              <a:t>Pope John Paul meeting Peter, Sharon and James</a:t>
            </a:r>
            <a:endParaRPr lang="en-US" sz="2400" dirty="0"/>
          </a:p>
        </p:txBody>
      </p:sp>
      <p:sp>
        <p:nvSpPr>
          <p:cNvPr id="8" name="Slide Number Placeholder 7"/>
          <p:cNvSpPr>
            <a:spLocks noGrp="1"/>
          </p:cNvSpPr>
          <p:nvPr>
            <p:ph type="sldNum" sz="quarter" idx="12"/>
          </p:nvPr>
        </p:nvSpPr>
        <p:spPr/>
        <p:txBody>
          <a:bodyPr/>
          <a:lstStyle/>
          <a:p>
            <a:fld id="{AEDC0C84-9302-4EFE-8642-70150C5F748D}" type="slidenum">
              <a:rPr lang="en-US" smtClean="0"/>
              <a:t>74</a:t>
            </a:fld>
            <a:endParaRPr lang="en-US"/>
          </a:p>
        </p:txBody>
      </p:sp>
    </p:spTree>
    <p:extLst>
      <p:ext uri="{BB962C8B-B14F-4D97-AF65-F5344CB8AC3E}">
        <p14:creationId xmlns:p14="http://schemas.microsoft.com/office/powerpoint/2010/main" val="16115937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2013</a:t>
            </a:r>
            <a:endParaRPr lang="en-US" dirty="0"/>
          </a:p>
        </p:txBody>
      </p:sp>
      <p:sp>
        <p:nvSpPr>
          <p:cNvPr id="3" name="Content Placeholder 2"/>
          <p:cNvSpPr>
            <a:spLocks noGrp="1"/>
          </p:cNvSpPr>
          <p:nvPr>
            <p:ph idx="1"/>
          </p:nvPr>
        </p:nvSpPr>
        <p:spPr>
          <a:xfrm>
            <a:off x="228600" y="1219201"/>
            <a:ext cx="8686800" cy="2438400"/>
          </a:xfrm>
        </p:spPr>
        <p:txBody>
          <a:bodyPr>
            <a:normAutofit/>
          </a:bodyPr>
          <a:lstStyle/>
          <a:p>
            <a:pPr marL="0" indent="0" algn="ctr">
              <a:buNone/>
            </a:pPr>
            <a:r>
              <a:rPr lang="en-US" sz="2800" dirty="0" smtClean="0"/>
              <a:t>Bishop Eduardo Nevares Enthrones the </a:t>
            </a:r>
          </a:p>
          <a:p>
            <a:pPr marL="0" indent="0" algn="ctr">
              <a:buNone/>
            </a:pPr>
            <a:r>
              <a:rPr lang="en-US" sz="2800" dirty="0" smtClean="0"/>
              <a:t>Sacred Heart of Jesus and </a:t>
            </a:r>
          </a:p>
          <a:p>
            <a:pPr marL="0" indent="0" algn="ctr">
              <a:buNone/>
            </a:pPr>
            <a:r>
              <a:rPr lang="en-US" sz="2800" dirty="0" smtClean="0"/>
              <a:t>the Immaculate Heart of Mary </a:t>
            </a:r>
          </a:p>
          <a:p>
            <a:pPr marL="0" indent="0" algn="ctr">
              <a:buNone/>
            </a:pPr>
            <a:r>
              <a:rPr lang="en-US" sz="2800" dirty="0" smtClean="0"/>
              <a:t>in our Community Center</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3429000"/>
            <a:ext cx="2623200" cy="3279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3457470"/>
            <a:ext cx="2623200" cy="3279000"/>
          </a:xfrm>
          <a:prstGeom prst="rect">
            <a:avLst/>
          </a:prstGeom>
        </p:spPr>
      </p:pic>
      <p:sp>
        <p:nvSpPr>
          <p:cNvPr id="6" name="Slide Number Placeholder 5"/>
          <p:cNvSpPr>
            <a:spLocks noGrp="1"/>
          </p:cNvSpPr>
          <p:nvPr>
            <p:ph type="sldNum" sz="quarter" idx="12"/>
          </p:nvPr>
        </p:nvSpPr>
        <p:spPr/>
        <p:txBody>
          <a:bodyPr/>
          <a:lstStyle/>
          <a:p>
            <a:fld id="{AEDC0C84-9302-4EFE-8642-70150C5F748D}" type="slidenum">
              <a:rPr lang="en-US" smtClean="0"/>
              <a:t>75</a:t>
            </a:fld>
            <a:endParaRPr lang="en-US"/>
          </a:p>
        </p:txBody>
      </p:sp>
    </p:spTree>
    <p:extLst>
      <p:ext uri="{BB962C8B-B14F-4D97-AF65-F5344CB8AC3E}">
        <p14:creationId xmlns:p14="http://schemas.microsoft.com/office/powerpoint/2010/main" val="275737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1978</a:t>
            </a:r>
            <a:endParaRPr lang="en-US" dirty="0"/>
          </a:p>
        </p:txBody>
      </p:sp>
      <p:sp>
        <p:nvSpPr>
          <p:cNvPr id="3" name="Content Placeholder 2"/>
          <p:cNvSpPr>
            <a:spLocks noGrp="1"/>
          </p:cNvSpPr>
          <p:nvPr>
            <p:ph idx="1"/>
          </p:nvPr>
        </p:nvSpPr>
        <p:spPr/>
        <p:txBody>
          <a:bodyPr/>
          <a:lstStyle/>
          <a:p>
            <a:pPr marL="0" indent="0" algn="ctr">
              <a:buNone/>
            </a:pPr>
            <a:r>
              <a:rPr lang="en-US" dirty="0" smtClean="0"/>
              <a:t>Cluster begins in Tempe</a:t>
            </a:r>
          </a:p>
          <a:p>
            <a:pPr marL="0" indent="0" algn="ctr">
              <a:buNone/>
            </a:pPr>
            <a:endParaRPr lang="en-US" dirty="0"/>
          </a:p>
          <a:p>
            <a:pPr marL="0" indent="0" algn="ctr">
              <a:buNone/>
            </a:pPr>
            <a:r>
              <a:rPr lang="en-US" dirty="0" smtClean="0"/>
              <a:t>“I will assemble My people </a:t>
            </a:r>
          </a:p>
          <a:p>
            <a:pPr marL="0" indent="0" algn="ctr">
              <a:buNone/>
            </a:pPr>
            <a:r>
              <a:rPr lang="en-US" dirty="0" smtClean="0"/>
              <a:t>at the foot of Mount Carmel.”</a:t>
            </a:r>
            <a:endParaRPr lang="en-US" dirty="0"/>
          </a:p>
        </p:txBody>
      </p:sp>
      <p:sp>
        <p:nvSpPr>
          <p:cNvPr id="4" name="Slide Number Placeholder 3"/>
          <p:cNvSpPr>
            <a:spLocks noGrp="1"/>
          </p:cNvSpPr>
          <p:nvPr>
            <p:ph type="sldNum" sz="quarter" idx="12"/>
          </p:nvPr>
        </p:nvSpPr>
        <p:spPr/>
        <p:txBody>
          <a:bodyPr/>
          <a:lstStyle/>
          <a:p>
            <a:fld id="{AEDC0C84-9302-4EFE-8642-70150C5F748D}" type="slidenum">
              <a:rPr lang="en-US" smtClean="0"/>
              <a:t>8</a:t>
            </a:fld>
            <a:endParaRPr lang="en-US"/>
          </a:p>
        </p:txBody>
      </p:sp>
    </p:spTree>
    <p:extLst>
      <p:ext uri="{BB962C8B-B14F-4D97-AF65-F5344CB8AC3E}">
        <p14:creationId xmlns:p14="http://schemas.microsoft.com/office/powerpoint/2010/main" val="109909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1978</a:t>
            </a:r>
            <a:endParaRPr lang="en-US" dirty="0"/>
          </a:p>
        </p:txBody>
      </p:sp>
      <p:sp>
        <p:nvSpPr>
          <p:cNvPr id="3" name="Content Placeholder 2"/>
          <p:cNvSpPr>
            <a:spLocks noGrp="1"/>
          </p:cNvSpPr>
          <p:nvPr>
            <p:ph idx="1"/>
          </p:nvPr>
        </p:nvSpPr>
        <p:spPr>
          <a:xfrm>
            <a:off x="457200" y="1600201"/>
            <a:ext cx="8229600" cy="2057400"/>
          </a:xfrm>
        </p:spPr>
        <p:txBody>
          <a:bodyPr/>
          <a:lstStyle/>
          <a:p>
            <a:pPr marL="0" indent="0" algn="ctr">
              <a:buNone/>
            </a:pPr>
            <a:r>
              <a:rPr lang="en-US" dirty="0" smtClean="0"/>
              <a:t>The Community Center is purchased.</a:t>
            </a:r>
          </a:p>
          <a:p>
            <a:pPr marL="0" indent="0" algn="ctr">
              <a:buNone/>
            </a:pPr>
            <a:r>
              <a:rPr lang="en-US" dirty="0" smtClean="0"/>
              <a:t>Bishop James Rausch blesses it.</a:t>
            </a:r>
          </a:p>
          <a:p>
            <a:pPr marL="0" indent="0" algn="ctr">
              <a:buNone/>
            </a:pPr>
            <a:r>
              <a:rPr lang="en-US" dirty="0" smtClean="0"/>
              <a:t>The weekend work parties begin.</a:t>
            </a:r>
            <a:endParaRPr lang="en-US" dirty="0"/>
          </a:p>
        </p:txBody>
      </p:sp>
      <p:sp>
        <p:nvSpPr>
          <p:cNvPr id="5" name="Slide Number Placeholder 4"/>
          <p:cNvSpPr>
            <a:spLocks noGrp="1"/>
          </p:cNvSpPr>
          <p:nvPr>
            <p:ph type="sldNum" sz="quarter" idx="12"/>
          </p:nvPr>
        </p:nvSpPr>
        <p:spPr/>
        <p:txBody>
          <a:bodyPr/>
          <a:lstStyle/>
          <a:p>
            <a:fld id="{AEDC0C84-9302-4EFE-8642-70150C5F748D}" type="slidenum">
              <a:rPr lang="en-US" smtClean="0"/>
              <a:t>9</a:t>
            </a:fld>
            <a:endParaRPr lang="en-US"/>
          </a:p>
        </p:txBody>
      </p:sp>
    </p:spTree>
    <p:extLst>
      <p:ext uri="{BB962C8B-B14F-4D97-AF65-F5344CB8AC3E}">
        <p14:creationId xmlns:p14="http://schemas.microsoft.com/office/powerpoint/2010/main" val="3699257144"/>
      </p:ext>
    </p:extLst>
  </p:cSld>
  <p:clrMapOvr>
    <a:masterClrMapping/>
  </p:clrMapOvr>
</p:sld>
</file>

<file path=ppt/theme/theme1.xml><?xml version="1.0" encoding="utf-8"?>
<a:theme xmlns:a="http://schemas.openxmlformats.org/drawingml/2006/main" name="Jim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Jim1</Template>
  <TotalTime>2245</TotalTime>
  <Words>2201</Words>
  <Application>Microsoft Macintosh PowerPoint</Application>
  <PresentationFormat>On-screen Show (4:3)</PresentationFormat>
  <Paragraphs>437</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Jim1</vt:lpstr>
      <vt:lpstr>PowerPoint Presentation</vt:lpstr>
      <vt:lpstr>Celebrating Our History, Our Life, Our Future</vt:lpstr>
      <vt:lpstr>Before 1974</vt:lpstr>
      <vt:lpstr>However, in 1973</vt:lpstr>
      <vt:lpstr>September 1974</vt:lpstr>
      <vt:lpstr>1976</vt:lpstr>
      <vt:lpstr>1977</vt:lpstr>
      <vt:lpstr>1978</vt:lpstr>
      <vt:lpstr>June 1978</vt:lpstr>
      <vt:lpstr>February 1980</vt:lpstr>
      <vt:lpstr>1981</vt:lpstr>
      <vt:lpstr>1982</vt:lpstr>
      <vt:lpstr>Winter 1983</vt:lpstr>
      <vt:lpstr>1983</vt:lpstr>
      <vt:lpstr>July 1983 </vt:lpstr>
      <vt:lpstr>September 1983</vt:lpstr>
      <vt:lpstr>October 1983</vt:lpstr>
      <vt:lpstr>February 1984</vt:lpstr>
      <vt:lpstr>October 1985</vt:lpstr>
      <vt:lpstr>January 1985</vt:lpstr>
      <vt:lpstr>February 1985</vt:lpstr>
      <vt:lpstr>1985</vt:lpstr>
      <vt:lpstr>September 8, 1985</vt:lpstr>
      <vt:lpstr>February 1986</vt:lpstr>
      <vt:lpstr>February 1987</vt:lpstr>
      <vt:lpstr>October 1987</vt:lpstr>
      <vt:lpstr>February 1988</vt:lpstr>
      <vt:lpstr>1988</vt:lpstr>
      <vt:lpstr>February 2, 1988</vt:lpstr>
      <vt:lpstr>June 1988</vt:lpstr>
      <vt:lpstr>September 1988</vt:lpstr>
      <vt:lpstr>February 1989</vt:lpstr>
      <vt:lpstr>February 1990</vt:lpstr>
      <vt:lpstr>June 1990</vt:lpstr>
      <vt:lpstr>November 1990</vt:lpstr>
      <vt:lpstr>May 1991</vt:lpstr>
      <vt:lpstr>June 1991</vt:lpstr>
      <vt:lpstr>June 1991</vt:lpstr>
      <vt:lpstr>Pentecost 1992</vt:lpstr>
      <vt:lpstr>June 1992</vt:lpstr>
      <vt:lpstr>May 1993</vt:lpstr>
      <vt:lpstr>May 1994</vt:lpstr>
      <vt:lpstr>May 1995</vt:lpstr>
      <vt:lpstr>September 1995</vt:lpstr>
      <vt:lpstr>November 1995</vt:lpstr>
      <vt:lpstr>1996</vt:lpstr>
      <vt:lpstr>1996</vt:lpstr>
      <vt:lpstr>February 1996</vt:lpstr>
      <vt:lpstr>1996</vt:lpstr>
      <vt:lpstr>May 1996</vt:lpstr>
      <vt:lpstr>February 1997</vt:lpstr>
      <vt:lpstr>Pentecost 1998</vt:lpstr>
      <vt:lpstr>February 1999</vt:lpstr>
      <vt:lpstr>February 2000</vt:lpstr>
      <vt:lpstr>February 2001</vt:lpstr>
      <vt:lpstr>Summer 2001</vt:lpstr>
      <vt:lpstr>February 2002</vt:lpstr>
      <vt:lpstr>October 2001</vt:lpstr>
      <vt:lpstr>February 2003</vt:lpstr>
      <vt:lpstr>February 2004</vt:lpstr>
      <vt:lpstr>Summer 2004</vt:lpstr>
      <vt:lpstr>February 2005</vt:lpstr>
      <vt:lpstr>April 2005</vt:lpstr>
      <vt:lpstr>February 2006</vt:lpstr>
      <vt:lpstr>February 2007</vt:lpstr>
      <vt:lpstr>February 2008</vt:lpstr>
      <vt:lpstr>February 2008</vt:lpstr>
      <vt:lpstr>Summer 2008</vt:lpstr>
      <vt:lpstr>February 2009</vt:lpstr>
      <vt:lpstr>February 2010</vt:lpstr>
      <vt:lpstr>February 2011</vt:lpstr>
      <vt:lpstr>February 2012</vt:lpstr>
      <vt:lpstr>June 2012</vt:lpstr>
      <vt:lpstr>February 2013</vt:lpstr>
      <vt:lpstr>February 2013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Hyde</dc:creator>
  <cp:lastModifiedBy>Mike Jetty</cp:lastModifiedBy>
  <cp:revision>65</cp:revision>
  <dcterms:created xsi:type="dcterms:W3CDTF">2014-02-12T18:31:12Z</dcterms:created>
  <dcterms:modified xsi:type="dcterms:W3CDTF">2017-02-11T06:19:07Z</dcterms:modified>
</cp:coreProperties>
</file>